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Barlow" charset="0"/>
      <p:regular r:id="rId14"/>
      <p:bold r:id="rId15"/>
    </p:embeddedFont>
    <p:embeddedFont>
      <p:font typeface="Barlow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Agency portfolio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21992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3F5F8"/>
                </a:solidFill>
                <a:latin typeface="Barlow"/>
              </a:rPr>
              <a:t>The portfolio grew 12% to </a:t>
            </a:r>
            <a:r>
              <a:rPr sz="5400" b="1" i="0">
                <a:solidFill>
                  <a:srgbClr val="47A58E"/>
                </a:solidFill>
                <a:latin typeface="Barlow"/>
              </a:rPr>
              <a:t>1,292 leads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1 client grew and 1 slipped against August. Fernhill Fitness Studio is the biggest client with 44% of portfolio leads. Saltmarsh Family Law slipped the most: 108 leads, down from 150.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3113075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283875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311307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1,292 leads across 4 clients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71443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3885743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045763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4102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Portfolio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1,292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222"/>
                </a:moveTo>
                <a:lnTo>
                  <a:pt x="844" y="1834"/>
                </a:lnTo>
                <a:lnTo>
                  <a:pt x="1688" y="4074"/>
                </a:lnTo>
                <a:lnTo>
                  <a:pt x="2532" y="3463"/>
                </a:lnTo>
                <a:lnTo>
                  <a:pt x="3376" y="4074"/>
                </a:lnTo>
                <a:lnTo>
                  <a:pt x="4221" y="5500"/>
                </a:lnTo>
                <a:lnTo>
                  <a:pt x="5065" y="3871"/>
                </a:lnTo>
                <a:lnTo>
                  <a:pt x="5909" y="1834"/>
                </a:lnTo>
                <a:lnTo>
                  <a:pt x="6753" y="2037"/>
                </a:lnTo>
                <a:lnTo>
                  <a:pt x="7598" y="713"/>
                </a:lnTo>
                <a:lnTo>
                  <a:pt x="8442" y="2241"/>
                </a:lnTo>
                <a:lnTo>
                  <a:pt x="9286" y="4889"/>
                </a:lnTo>
                <a:lnTo>
                  <a:pt x="10130" y="5093"/>
                </a:lnTo>
                <a:lnTo>
                  <a:pt x="10974" y="3667"/>
                </a:lnTo>
                <a:lnTo>
                  <a:pt x="11819" y="509"/>
                </a:lnTo>
                <a:lnTo>
                  <a:pt x="12663" y="0"/>
                </a:lnTo>
                <a:lnTo>
                  <a:pt x="13507" y="611"/>
                </a:lnTo>
                <a:lnTo>
                  <a:pt x="14351" y="2546"/>
                </a:lnTo>
                <a:lnTo>
                  <a:pt x="15196" y="3667"/>
                </a:lnTo>
                <a:lnTo>
                  <a:pt x="16040" y="4685"/>
                </a:lnTo>
                <a:lnTo>
                  <a:pt x="16884" y="2445"/>
                </a:lnTo>
                <a:lnTo>
                  <a:pt x="17728" y="1630"/>
                </a:lnTo>
                <a:lnTo>
                  <a:pt x="18572" y="1121"/>
                </a:lnTo>
                <a:lnTo>
                  <a:pt x="19417" y="2445"/>
                </a:lnTo>
                <a:lnTo>
                  <a:pt x="20261" y="2750"/>
                </a:lnTo>
                <a:lnTo>
                  <a:pt x="21105" y="4074"/>
                </a:lnTo>
                <a:lnTo>
                  <a:pt x="21949" y="5093"/>
                </a:lnTo>
                <a:lnTo>
                  <a:pt x="22794" y="1222"/>
                </a:lnTo>
                <a:lnTo>
                  <a:pt x="23638" y="1935"/>
                </a:lnTo>
                <a:lnTo>
                  <a:pt x="24482" y="3056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222"/>
                </a:moveTo>
                <a:lnTo>
                  <a:pt x="844" y="1834"/>
                </a:lnTo>
                <a:lnTo>
                  <a:pt x="1688" y="4074"/>
                </a:lnTo>
                <a:lnTo>
                  <a:pt x="2532" y="3463"/>
                </a:lnTo>
                <a:lnTo>
                  <a:pt x="3376" y="4074"/>
                </a:lnTo>
                <a:lnTo>
                  <a:pt x="4221" y="5500"/>
                </a:lnTo>
                <a:lnTo>
                  <a:pt x="5065" y="3871"/>
                </a:lnTo>
                <a:lnTo>
                  <a:pt x="5909" y="1834"/>
                </a:lnTo>
                <a:lnTo>
                  <a:pt x="6753" y="2037"/>
                </a:lnTo>
                <a:lnTo>
                  <a:pt x="7598" y="713"/>
                </a:lnTo>
                <a:lnTo>
                  <a:pt x="8442" y="2241"/>
                </a:lnTo>
                <a:lnTo>
                  <a:pt x="9286" y="4889"/>
                </a:lnTo>
                <a:lnTo>
                  <a:pt x="10130" y="5093"/>
                </a:lnTo>
                <a:lnTo>
                  <a:pt x="10974" y="3667"/>
                </a:lnTo>
                <a:lnTo>
                  <a:pt x="11819" y="509"/>
                </a:lnTo>
                <a:lnTo>
                  <a:pt x="12663" y="0"/>
                </a:lnTo>
                <a:lnTo>
                  <a:pt x="13507" y="611"/>
                </a:lnTo>
                <a:lnTo>
                  <a:pt x="14351" y="2546"/>
                </a:lnTo>
                <a:lnTo>
                  <a:pt x="15196" y="3667"/>
                </a:lnTo>
                <a:lnTo>
                  <a:pt x="16040" y="4685"/>
                </a:lnTo>
                <a:lnTo>
                  <a:pt x="16884" y="2445"/>
                </a:lnTo>
                <a:lnTo>
                  <a:pt x="17728" y="1630"/>
                </a:lnTo>
                <a:lnTo>
                  <a:pt x="18572" y="1121"/>
                </a:lnTo>
                <a:lnTo>
                  <a:pt x="19417" y="2445"/>
                </a:lnTo>
                <a:lnTo>
                  <a:pt x="20261" y="2750"/>
                </a:lnTo>
                <a:lnTo>
                  <a:pt x="21105" y="4074"/>
                </a:lnTo>
                <a:lnTo>
                  <a:pt x="21949" y="5093"/>
                </a:lnTo>
                <a:lnTo>
                  <a:pt x="22794" y="1222"/>
                </a:lnTo>
                <a:lnTo>
                  <a:pt x="23638" y="1935"/>
                </a:lnTo>
                <a:lnTo>
                  <a:pt x="24482" y="3056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65628" y="3417316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Clients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Clients down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Avg. tagging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55%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Agency portfolio,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book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Every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client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at a glance.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Leads this period, change against August, and how many leads arrived fully tagged.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Clients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leads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37" cy="2377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2886"/>
                <a:gridCol w="2365863"/>
                <a:gridCol w="2057272"/>
                <a:gridCol w="1028636"/>
                <a:gridCol w="1234363"/>
                <a:gridCol w="2674454"/>
                <a:gridCol w="123436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Client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Fernhill Fitness Studio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45%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Copperleaf Roofing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+66%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69%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Bluebird Pediatric Therapy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Saltmarsh Family Law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−28%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87118" y="27950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572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81478" y="2868168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081478" y="2868168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6573026" y="2804160"/>
            <a:ext cx="521208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573026" y="2804160"/>
            <a:ext cx="52120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66%</a:t>
            </a:r>
          </a:p>
        </p:txBody>
      </p:sp>
      <p:sp>
        <p:nvSpPr>
          <p:cNvPr id="12" name="Freeform 11"/>
          <p:cNvSpPr/>
          <p:nvPr/>
        </p:nvSpPr>
        <p:spPr>
          <a:xfrm>
            <a:off x="10481767" y="2794955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700"/>
                </a:moveTo>
                <a:lnTo>
                  <a:pt x="380" y="1100"/>
                </a:lnTo>
                <a:lnTo>
                  <a:pt x="759" y="1800"/>
                </a:lnTo>
                <a:lnTo>
                  <a:pt x="1138" y="1900"/>
                </a:lnTo>
                <a:lnTo>
                  <a:pt x="1518" y="2100"/>
                </a:lnTo>
                <a:lnTo>
                  <a:pt x="1897" y="2600"/>
                </a:lnTo>
                <a:lnTo>
                  <a:pt x="2276" y="2200"/>
                </a:lnTo>
                <a:lnTo>
                  <a:pt x="2656" y="700"/>
                </a:lnTo>
                <a:lnTo>
                  <a:pt x="3035" y="300"/>
                </a:lnTo>
                <a:lnTo>
                  <a:pt x="3414" y="200"/>
                </a:lnTo>
                <a:lnTo>
                  <a:pt x="3793" y="1100"/>
                </a:lnTo>
                <a:lnTo>
                  <a:pt x="4173" y="2500"/>
                </a:lnTo>
                <a:lnTo>
                  <a:pt x="4552" y="2500"/>
                </a:lnTo>
                <a:lnTo>
                  <a:pt x="4931" y="1400"/>
                </a:lnTo>
                <a:lnTo>
                  <a:pt x="5311" y="300"/>
                </a:lnTo>
                <a:lnTo>
                  <a:pt x="5690" y="0"/>
                </a:lnTo>
                <a:lnTo>
                  <a:pt x="6069" y="1200"/>
                </a:lnTo>
                <a:lnTo>
                  <a:pt x="6449" y="1400"/>
                </a:lnTo>
                <a:lnTo>
                  <a:pt x="6828" y="1600"/>
                </a:lnTo>
                <a:lnTo>
                  <a:pt x="7207" y="2200"/>
                </a:lnTo>
                <a:lnTo>
                  <a:pt x="7587" y="900"/>
                </a:lnTo>
                <a:lnTo>
                  <a:pt x="7966" y="1400"/>
                </a:lnTo>
                <a:lnTo>
                  <a:pt x="8345" y="500"/>
                </a:lnTo>
                <a:lnTo>
                  <a:pt x="8724" y="1200"/>
                </a:lnTo>
                <a:lnTo>
                  <a:pt x="9104" y="1500"/>
                </a:lnTo>
                <a:lnTo>
                  <a:pt x="9483" y="2300"/>
                </a:lnTo>
                <a:lnTo>
                  <a:pt x="9862" y="2300"/>
                </a:lnTo>
                <a:lnTo>
                  <a:pt x="10242" y="800"/>
                </a:lnTo>
                <a:lnTo>
                  <a:pt x="10621" y="1200"/>
                </a:lnTo>
                <a:lnTo>
                  <a:pt x="11000" y="190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46536" y="2927604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87118" y="32705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398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81478" y="3343656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4081478" y="3343656"/>
            <a:ext cx="89065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573026" y="3279648"/>
            <a:ext cx="51572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573026" y="3279648"/>
            <a:ext cx="51572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75%</a:t>
            </a:r>
          </a:p>
        </p:txBody>
      </p:sp>
      <p:sp>
        <p:nvSpPr>
          <p:cNvPr id="19" name="Freeform 18"/>
          <p:cNvSpPr/>
          <p:nvPr/>
        </p:nvSpPr>
        <p:spPr>
          <a:xfrm>
            <a:off x="10481767" y="3270443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100"/>
                </a:moveTo>
                <a:lnTo>
                  <a:pt x="380" y="1200"/>
                </a:lnTo>
                <a:lnTo>
                  <a:pt x="759" y="2100"/>
                </a:lnTo>
                <a:lnTo>
                  <a:pt x="1138" y="1800"/>
                </a:lnTo>
                <a:lnTo>
                  <a:pt x="1518" y="2300"/>
                </a:lnTo>
                <a:lnTo>
                  <a:pt x="1897" y="2600"/>
                </a:lnTo>
                <a:lnTo>
                  <a:pt x="2276" y="1600"/>
                </a:lnTo>
                <a:lnTo>
                  <a:pt x="2656" y="1300"/>
                </a:lnTo>
                <a:lnTo>
                  <a:pt x="3035" y="1500"/>
                </a:lnTo>
                <a:lnTo>
                  <a:pt x="3414" y="1000"/>
                </a:lnTo>
                <a:lnTo>
                  <a:pt x="3793" y="1300"/>
                </a:lnTo>
                <a:lnTo>
                  <a:pt x="4173" y="2300"/>
                </a:lnTo>
                <a:lnTo>
                  <a:pt x="4552" y="2300"/>
                </a:lnTo>
                <a:lnTo>
                  <a:pt x="4931" y="1900"/>
                </a:lnTo>
                <a:lnTo>
                  <a:pt x="5311" y="1000"/>
                </a:lnTo>
                <a:lnTo>
                  <a:pt x="5690" y="800"/>
                </a:lnTo>
                <a:lnTo>
                  <a:pt x="6069" y="0"/>
                </a:lnTo>
                <a:lnTo>
                  <a:pt x="6449" y="1500"/>
                </a:lnTo>
                <a:lnTo>
                  <a:pt x="6828" y="1800"/>
                </a:lnTo>
                <a:lnTo>
                  <a:pt x="7207" y="2200"/>
                </a:lnTo>
                <a:lnTo>
                  <a:pt x="7587" y="1500"/>
                </a:lnTo>
                <a:lnTo>
                  <a:pt x="7966" y="700"/>
                </a:lnTo>
                <a:lnTo>
                  <a:pt x="8345" y="1400"/>
                </a:lnTo>
                <a:lnTo>
                  <a:pt x="8724" y="1800"/>
                </a:lnTo>
                <a:lnTo>
                  <a:pt x="9104" y="1600"/>
                </a:lnTo>
                <a:lnTo>
                  <a:pt x="9483" y="1500"/>
                </a:lnTo>
                <a:lnTo>
                  <a:pt x="9862" y="2500"/>
                </a:lnTo>
                <a:lnTo>
                  <a:pt x="10242" y="1400"/>
                </a:lnTo>
                <a:lnTo>
                  <a:pt x="10621" y="1500"/>
                </a:lnTo>
                <a:lnTo>
                  <a:pt x="11000" y="170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46536" y="3384804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487118" y="37459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214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81478" y="3819144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081478" y="3819144"/>
            <a:ext cx="47889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573026" y="3755136"/>
            <a:ext cx="496519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573026" y="3755136"/>
            <a:ext cx="49651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F7B7B"/>
                </a:solidFill>
                <a:latin typeface="Barlow"/>
              </a:rPr>
              <a:t>19%</a:t>
            </a:r>
          </a:p>
        </p:txBody>
      </p:sp>
      <p:sp>
        <p:nvSpPr>
          <p:cNvPr id="26" name="Freeform 25"/>
          <p:cNvSpPr/>
          <p:nvPr/>
        </p:nvSpPr>
        <p:spPr>
          <a:xfrm>
            <a:off x="10481767" y="3745931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520"/>
                </a:moveTo>
                <a:lnTo>
                  <a:pt x="380" y="1040"/>
                </a:lnTo>
                <a:lnTo>
                  <a:pt x="759" y="2340"/>
                </a:lnTo>
                <a:lnTo>
                  <a:pt x="1138" y="1040"/>
                </a:lnTo>
                <a:lnTo>
                  <a:pt x="1518" y="1040"/>
                </a:lnTo>
                <a:lnTo>
                  <a:pt x="1897" y="2340"/>
                </a:lnTo>
                <a:lnTo>
                  <a:pt x="2276" y="2340"/>
                </a:lnTo>
                <a:lnTo>
                  <a:pt x="2656" y="1300"/>
                </a:lnTo>
                <a:lnTo>
                  <a:pt x="3035" y="2600"/>
                </a:lnTo>
                <a:lnTo>
                  <a:pt x="3414" y="780"/>
                </a:lnTo>
                <a:lnTo>
                  <a:pt x="3793" y="1820"/>
                </a:lnTo>
                <a:lnTo>
                  <a:pt x="4173" y="2080"/>
                </a:lnTo>
                <a:lnTo>
                  <a:pt x="4552" y="2340"/>
                </a:lnTo>
                <a:lnTo>
                  <a:pt x="4931" y="2600"/>
                </a:lnTo>
                <a:lnTo>
                  <a:pt x="5311" y="780"/>
                </a:lnTo>
                <a:lnTo>
                  <a:pt x="5690" y="780"/>
                </a:lnTo>
                <a:lnTo>
                  <a:pt x="6069" y="1560"/>
                </a:lnTo>
                <a:lnTo>
                  <a:pt x="6449" y="1820"/>
                </a:lnTo>
                <a:lnTo>
                  <a:pt x="6828" y="2080"/>
                </a:lnTo>
                <a:lnTo>
                  <a:pt x="7207" y="1820"/>
                </a:lnTo>
                <a:lnTo>
                  <a:pt x="7587" y="2080"/>
                </a:lnTo>
                <a:lnTo>
                  <a:pt x="7966" y="2080"/>
                </a:lnTo>
                <a:lnTo>
                  <a:pt x="8345" y="520"/>
                </a:lnTo>
                <a:lnTo>
                  <a:pt x="8724" y="1040"/>
                </a:lnTo>
                <a:lnTo>
                  <a:pt x="9104" y="1300"/>
                </a:lnTo>
                <a:lnTo>
                  <a:pt x="9483" y="2600"/>
                </a:lnTo>
                <a:lnTo>
                  <a:pt x="9862" y="2340"/>
                </a:lnTo>
                <a:lnTo>
                  <a:pt x="10242" y="780"/>
                </a:lnTo>
                <a:lnTo>
                  <a:pt x="10621" y="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46536" y="3704844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87118" y="42214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108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081478" y="4294632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081478" y="4294632"/>
            <a:ext cx="24168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573026" y="4230624"/>
            <a:ext cx="52258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573026" y="4230624"/>
            <a:ext cx="5225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58%</a:t>
            </a:r>
          </a:p>
        </p:txBody>
      </p:sp>
      <p:sp>
        <p:nvSpPr>
          <p:cNvPr id="33" name="Freeform 32"/>
          <p:cNvSpPr/>
          <p:nvPr/>
        </p:nvSpPr>
        <p:spPr>
          <a:xfrm>
            <a:off x="10481767" y="4221419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625"/>
                </a:moveTo>
                <a:lnTo>
                  <a:pt x="380" y="1300"/>
                </a:lnTo>
                <a:lnTo>
                  <a:pt x="759" y="1625"/>
                </a:lnTo>
                <a:lnTo>
                  <a:pt x="1138" y="1950"/>
                </a:lnTo>
                <a:lnTo>
                  <a:pt x="1518" y="1625"/>
                </a:lnTo>
                <a:lnTo>
                  <a:pt x="1897" y="1950"/>
                </a:lnTo>
                <a:lnTo>
                  <a:pt x="2276" y="1300"/>
                </a:lnTo>
                <a:lnTo>
                  <a:pt x="2656" y="1950"/>
                </a:lnTo>
                <a:lnTo>
                  <a:pt x="3035" y="1625"/>
                </a:lnTo>
                <a:lnTo>
                  <a:pt x="3414" y="1625"/>
                </a:lnTo>
                <a:lnTo>
                  <a:pt x="3793" y="1300"/>
                </a:lnTo>
                <a:lnTo>
                  <a:pt x="4173" y="1625"/>
                </a:lnTo>
                <a:lnTo>
                  <a:pt x="4552" y="1950"/>
                </a:lnTo>
                <a:lnTo>
                  <a:pt x="4931" y="1950"/>
                </a:lnTo>
                <a:lnTo>
                  <a:pt x="5311" y="650"/>
                </a:lnTo>
                <a:lnTo>
                  <a:pt x="5690" y="650"/>
                </a:lnTo>
                <a:lnTo>
                  <a:pt x="6069" y="325"/>
                </a:lnTo>
                <a:lnTo>
                  <a:pt x="6449" y="650"/>
                </a:lnTo>
                <a:lnTo>
                  <a:pt x="6828" y="2275"/>
                </a:lnTo>
                <a:lnTo>
                  <a:pt x="7207" y="2600"/>
                </a:lnTo>
                <a:lnTo>
                  <a:pt x="7587" y="1625"/>
                </a:lnTo>
                <a:lnTo>
                  <a:pt x="7966" y="0"/>
                </a:lnTo>
                <a:lnTo>
                  <a:pt x="8345" y="975"/>
                </a:lnTo>
                <a:lnTo>
                  <a:pt x="8724" y="975"/>
                </a:lnTo>
                <a:lnTo>
                  <a:pt x="9104" y="1300"/>
                </a:lnTo>
                <a:lnTo>
                  <a:pt x="9483" y="1625"/>
                </a:lnTo>
                <a:lnTo>
                  <a:pt x="9862" y="1950"/>
                </a:lnTo>
                <a:lnTo>
                  <a:pt x="10242" y="0"/>
                </a:lnTo>
                <a:lnTo>
                  <a:pt x="10621" y="1625"/>
                </a:lnTo>
                <a:lnTo>
                  <a:pt x="11000" y="2275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446536" y="4388358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Tagged: leads with source, medium and campaign. Green 80% or more, amber 50% to 79%, red under 50%. Highlighted: the client that slipped the most.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Agency portfolio,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side by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side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Best client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4ED38A"/>
                </a:solidFill>
                <a:latin typeface="Barlow Condensed"/>
              </a:rPr>
              <a:t>+66%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Copperleaf Roofing: 398 leads, up from 240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7108" y="1371600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365142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Needs attention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142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F7B7B"/>
                </a:solidFill>
                <a:latin typeface="Barlow Condensed"/>
              </a:rPr>
              <a:t>−28%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Saltmarsh Family Law: 108 leads, down from 150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7288" y="1371600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46160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Tagging 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160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6BE5A"/>
                </a:solidFill>
                <a:latin typeface="Barlow Condensed"/>
              </a:rPr>
              <a:t>19%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of leads from Bluebird Pediatric Therapy arrived fully tagged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97467" y="1371600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271787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Biggest client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71787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3F5F8"/>
                </a:solidFill>
                <a:latin typeface="Barlow Condensed"/>
              </a:rPr>
              <a:t>44%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of portfolio leads come from Fernhill Fitness Studio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Agency portfolio,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Growth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clients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are growing.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Across: leads this period. Up: change against August.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22376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Volume vs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growth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59281" y="5166360"/>
            <a:ext cx="5911367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074920"/>
            <a:ext cx="39799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−50%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59281" y="4631741"/>
            <a:ext cx="5911367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540301"/>
            <a:ext cx="39799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−25%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59281" y="4097122"/>
            <a:ext cx="5911367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4005682"/>
            <a:ext cx="39799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59281" y="3562502"/>
            <a:ext cx="5911367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471062"/>
            <a:ext cx="39799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25%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59281" y="3027883"/>
            <a:ext cx="5911367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936443"/>
            <a:ext cx="39799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50%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59281" y="2493264"/>
            <a:ext cx="5911367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69848" y="2401824"/>
            <a:ext cx="397993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75%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59281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93521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037122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71362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200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514964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49204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400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992806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627046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600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493264"/>
            <a:ext cx="0" cy="2673096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800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9281" y="5458968"/>
            <a:ext cx="5911367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Leads this period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72008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Change vs August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3820379" y="2493264"/>
            <a:ext cx="0" cy="2673096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559281" y="4097122"/>
            <a:ext cx="5911367" cy="0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566452" y="3832758"/>
            <a:ext cx="438912" cy="43891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306511" y="2496329"/>
            <a:ext cx="387350" cy="387350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981482" y="3843940"/>
            <a:ext cx="318178" cy="318178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225761" y="4564341"/>
            <a:ext cx="263108" cy="263108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051084" y="3960774"/>
            <a:ext cx="138798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Fernhill Fitness Studio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39581" y="2598564"/>
            <a:ext cx="120929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Copperleaf Roofing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45380" y="3911589"/>
            <a:ext cx="154454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Bluebird Pediatric Ther…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34589" y="4604455"/>
            <a:ext cx="136926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Saltmarsh Family Law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50408" y="253898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Growing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5040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Big, slipping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50721" y="253898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Small, growing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50721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At risk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5528" y="5788152"/>
            <a:ext cx="676656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The vertical line is the median client (306 leads).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973568" y="1834896"/>
            <a:ext cx="3651199" cy="4401312"/>
          </a:xfrm>
          <a:prstGeom prst="roundRect">
            <a:avLst>
              <a:gd name="adj" fmla="val 4007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8229600" y="209092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Read the map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29600" y="238353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Copperleaf Roofing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is the account to grow.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9600" y="3138424"/>
            <a:ext cx="313913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Copperleaf Roofing grew 66% to 398 leads.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Saltmarsh Family Law fell 28% to 108 leads.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Agency portfolio, Northwind Dental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Who to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call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first.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Call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Saltmarsh Family Law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Leads fell 28% to 108 (from 150). Check paused campaigns, budget caps and form errors on saltmarshfamilylaw.com before the next report goes out.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Fix UTM tagging for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Bluebird Pediatric Therapy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Only 19% of its leads arrived with source, medium and campaign, so its campaigns can't be credited. Run the UTM hygiene audit for them.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Pitch more work to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Copperleaf Roofing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Leads grew 66% to 398. A growing account is the easiest one to expand.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798168" y="573024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798168" y="573024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8728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2503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quarter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479755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Lower the portfolio's reliance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Fernhill Fitness Studio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43763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 sends 44% of all leads. Grow two smaller accounts so one client's dip can't sink the month.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503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42503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02322" y="5730240"/>
            <a:ext cx="849935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602322" y="5730240"/>
            <a:ext cx="84993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High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Agency portfolio,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book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call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Saltmarsh Family Law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Its leads fell 28% this period.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Clients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Portfolio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1,292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vs August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300" b="1" i="0">
                <a:solidFill>
                  <a:srgbClr val="F3F5F8"/>
                </a:solidFill>
                <a:latin typeface="Barlow Condensed"/>
              </a:rPr>
              <a:t>1 up, 1 down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Avg. tagging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55%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Fernhill Fitness Studio leads the book with 572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Saltmarsh Family Law slipped from 150 to 108.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Lowest tagging: Bluebird Pediatric Therapy at 19%.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B3C2BD"/>
                </a:solidFill>
                <a:latin typeface="Barlow"/>
              </a:rPr>
              <a:t>How we built this 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859791"/>
                </a:solidFill>
                <a:latin typeface="Barlow"/>
              </a:rPr>
              <a:t>Each client's leads come from its own UTM Grabber site,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Change compares each client with August; a client counts as up or down when it moved by 5 leads and 10% or more.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Avg. tagging is the plain average of the clients' fully tagged shares.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Agency portfolio,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