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Rubik" charset="0"/>
      <p:regular r:id="rId16"/>
      <p:bold r:id="rId17"/>
    </p:embeddedFont>
    <p:embeddedFont>
      <p:font typeface="Work Sans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RSA - Same Day Emergency Care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13.0</c:v>
                </c:pt>
                <c:pt idx="1">
                  <c:v>21.0</c:v>
                </c:pt>
                <c:pt idx="2">
                  <c:v>14.0</c:v>
                </c:pt>
                <c:pt idx="3">
                  <c:v>15.0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RSA - Northwind Official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10.0</c:v>
                </c:pt>
                <c:pt idx="1">
                  <c:v>17.0</c:v>
                </c:pt>
                <c:pt idx="2">
                  <c:v>15.0</c:v>
                </c:pt>
                <c:pt idx="3">
                  <c:v>11.0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 - Aligner Day in the Life</c:v>
                </c:pt>
              </c:strCache>
            </c:strRef>
          </c:tx>
          <c:spPr>
            <a:solidFill>
              <a:srgbClr val="2A78D6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13.0</c:v>
                </c:pt>
                <c:pt idx="1">
                  <c:v>10.0</c:v>
                </c:pt>
                <c:pt idx="2">
                  <c:v>7.0</c:v>
                </c:pt>
                <c:pt idx="3">
                  <c:v>17.0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Static - $99 Whitening</c:v>
                </c:pt>
              </c:strCache>
            </c:strRef>
          </c:tx>
          <c:spPr>
            <a:solidFill>
              <a:srgbClr val="EB6834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9.0</c:v>
                </c:pt>
                <c:pt idx="1">
                  <c:v>5.0</c:v>
                </c:pt>
                <c:pt idx="2">
                  <c:v>2.0</c:v>
                </c:pt>
                <c:pt idx="3">
                  <c:v>1.0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203352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203352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Ad creative performance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3936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03936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29438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4700" b="1" i="0">
                <a:solidFill>
                  <a:srgbClr val="FFFFFF"/>
                </a:solidFill>
                <a:latin typeface="Rubik"/>
              </a:rPr>
              <a:t>RSA - Same Day Emergency Care</a:t>
            </a:r>
            <a:r>
              <a:rPr sz="4700" b="0" i="0">
                <a:solidFill>
                  <a:srgbClr val="FFFFFF"/>
                </a:solidFill>
                <a:latin typeface="Rubik"/>
              </a:rPr>
              <a:t> brought 66 paid leads, 10% of the total.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242054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21 creatives brought 669 paid leads in September. 4 are fatiguing. For Static - $99 Whitening, weekly leads fell three weeks in a row, from 9 to 1.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2230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19486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3710" y="5522976"/>
            <a:ext cx="22230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$18.8K spend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93258" y="5522976"/>
            <a:ext cx="209473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607558" y="562813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67578" y="5522976"/>
            <a:ext cx="18204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Meta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4968" y="5522976"/>
            <a:ext cx="2094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$9,100 spend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79436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7793736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53756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74506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10302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E7C66"/>
                </a:solidFill>
                <a:latin typeface="Rubik"/>
              </a:rPr>
              <a:t>RSA - Same Day Emergency Care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brought 10% of your creative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6291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21457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Creative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245668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669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959811"/>
            <a:ext cx="164769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959811"/>
            <a:ext cx="150139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9% from August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07738" y="196291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08906" y="21457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Ad spend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8906" y="245668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$27.9K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8549" y="196291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49717" y="21457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Cost per lead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9717" y="245668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$39.81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66979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68096" y="38526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Fatiguing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416356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07738" y="366979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08906" y="38526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Paid leads tagged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8906" y="416356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95%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08906" y="4666691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618634" y="4666691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RSA - Northwind Official and Reel - Aligner Day in the Life followed with 59 and 48.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Static - $99 Whitening is fatiguing, but it is not one of your top three.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creative performance,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creatives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brought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utm_content on paid leads, ranked by leads. Weekly lines cover the last 4 full weeks.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creative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8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6281"/>
                <a:gridCol w="2280989"/>
                <a:gridCol w="1983469"/>
                <a:gridCol w="1983469"/>
                <a:gridCol w="991734"/>
                <a:gridCol w="991734"/>
                <a:gridCol w="1190081"/>
                <a:gridCol w="119008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Creative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Weekly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Same Day Emergency…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emergency_dentist…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$50.82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Northwind Official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brand_northwind_d… +3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$12.62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Reel - Aligner Day in the Life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invisalign_consul…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$23.09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Open Late Tonight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emergency_dentist…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$52.22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Static - Free Consult and Sc…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invisalign_consul… +3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$27.30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Video - Tour the Clinic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retargeting_site_…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$23.52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+44%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69107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63467" y="2837688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63467" y="2837688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Freeform 9"/>
          <p:cNvSpPr/>
          <p:nvPr/>
        </p:nvSpPr>
        <p:spPr>
          <a:xfrm>
            <a:off x="9336024" y="276450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2275"/>
                </a:lnTo>
                <a:lnTo>
                  <a:pt x="11000" y="195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300737" y="290169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526126" y="2773680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526126" y="2773680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9107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59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63467" y="3313176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5963467" y="3313176"/>
            <a:ext cx="107829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Freeform 16"/>
          <p:cNvSpPr/>
          <p:nvPr/>
        </p:nvSpPr>
        <p:spPr>
          <a:xfrm>
            <a:off x="9336024" y="323999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743"/>
                </a:lnTo>
                <a:lnTo>
                  <a:pt x="11000" y="2228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300737" y="3402657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0526126" y="3249168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526126" y="3249168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69107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63467" y="3788664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963467" y="3788664"/>
            <a:ext cx="87725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Freeform 23"/>
          <p:cNvSpPr/>
          <p:nvPr/>
        </p:nvSpPr>
        <p:spPr>
          <a:xfrm>
            <a:off x="9336024" y="371548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040"/>
                </a:moveTo>
                <a:lnTo>
                  <a:pt x="3666" y="1820"/>
                </a:lnTo>
                <a:lnTo>
                  <a:pt x="7333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300737" y="367436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0526126" y="3724656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10526126" y="3724656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69107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63467" y="4264152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63467" y="4264152"/>
            <a:ext cx="78587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Freeform 30"/>
          <p:cNvSpPr/>
          <p:nvPr/>
        </p:nvSpPr>
        <p:spPr>
          <a:xfrm>
            <a:off x="9336024" y="419097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080"/>
                </a:moveTo>
                <a:lnTo>
                  <a:pt x="3666" y="2600"/>
                </a:lnTo>
                <a:lnTo>
                  <a:pt x="7333" y="156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300737" y="414985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10526126" y="4200144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0526126" y="4200144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69107" y="46664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40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963467" y="4739640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5963467" y="4739640"/>
            <a:ext cx="73104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Freeform 37"/>
          <p:cNvSpPr/>
          <p:nvPr/>
        </p:nvSpPr>
        <p:spPr>
          <a:xfrm>
            <a:off x="9336024" y="466645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275"/>
                </a:moveTo>
                <a:lnTo>
                  <a:pt x="3666" y="0"/>
                </a:lnTo>
                <a:lnTo>
                  <a:pt x="7333" y="1300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300737" y="486308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10526126" y="4675632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526126" y="4675632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69107" y="51419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39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63467" y="5215128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5963467" y="5215128"/>
            <a:ext cx="71277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Freeform 44"/>
          <p:cNvSpPr/>
          <p:nvPr/>
        </p:nvSpPr>
        <p:spPr>
          <a:xfrm>
            <a:off x="9336024" y="514194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867"/>
                </a:moveTo>
                <a:lnTo>
                  <a:pt x="3666" y="0"/>
                </a:lnTo>
                <a:lnTo>
                  <a:pt x="7333" y="2600"/>
                </a:lnTo>
                <a:lnTo>
                  <a:pt x="11000" y="1733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300737" y="525932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10526126" y="5151120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10526126" y="5151120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creative performance,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Leads by creative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475232"/>
          <a:ext cx="11057838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6281"/>
                <a:gridCol w="2280989"/>
                <a:gridCol w="1983469"/>
                <a:gridCol w="1983469"/>
                <a:gridCol w="991734"/>
                <a:gridCol w="991734"/>
                <a:gridCol w="1190081"/>
                <a:gridCol w="119008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Creative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Weekly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Static - New Patient 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prospecting_looka…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$38.05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Book Online Today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brand_northwind_d…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$13.66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Free Invisalign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invisalign_phrase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$49.13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Carousel - Smile Gallery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retargeting_site_…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$26.75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RSA - Family Dentist Alder…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general_dentistry…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$40.91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Static - $99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whitening_offer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$61.21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69107" y="2069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63467" y="2142744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5963467" y="2142744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Freeform 7"/>
          <p:cNvSpPr/>
          <p:nvPr/>
        </p:nvSpPr>
        <p:spPr>
          <a:xfrm>
            <a:off x="9336024" y="206956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1040"/>
                </a:lnTo>
                <a:lnTo>
                  <a:pt x="7333" y="0"/>
                </a:lnTo>
                <a:lnTo>
                  <a:pt x="11000" y="104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00737" y="212354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526126" y="2078736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526126" y="2078736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69107" y="2545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63467" y="2618232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63467" y="2618232"/>
            <a:ext cx="117448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Freeform 14"/>
          <p:cNvSpPr/>
          <p:nvPr/>
        </p:nvSpPr>
        <p:spPr>
          <a:xfrm>
            <a:off x="9336024" y="254505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733"/>
                </a:lnTo>
                <a:lnTo>
                  <a:pt x="7333" y="867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300737" y="274167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526126" y="2554224"/>
            <a:ext cx="82042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526126" y="2554224"/>
            <a:ext cx="82042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Fatiguing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9107" y="30205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63467" y="3093720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963467" y="3093720"/>
            <a:ext cx="107925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Freeform 21"/>
          <p:cNvSpPr/>
          <p:nvPr/>
        </p:nvSpPr>
        <p:spPr>
          <a:xfrm>
            <a:off x="9336024" y="302053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733"/>
                </a:lnTo>
                <a:lnTo>
                  <a:pt x="7333" y="2600"/>
                </a:lnTo>
                <a:lnTo>
                  <a:pt x="11000" y="115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300737" y="308508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0526126" y="3029712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526126" y="3029712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69107" y="34960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63467" y="3569208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5963467" y="3569208"/>
            <a:ext cx="104751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Freeform 28"/>
          <p:cNvSpPr/>
          <p:nvPr/>
        </p:nvSpPr>
        <p:spPr>
          <a:xfrm>
            <a:off x="9336024" y="349602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1300"/>
                </a:lnTo>
                <a:lnTo>
                  <a:pt x="7333" y="13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300737" y="345490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0526126" y="3505200"/>
            <a:ext cx="71501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10526126" y="3505200"/>
            <a:ext cx="7150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Cooling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69107" y="39715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63467" y="4044696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63467" y="4044696"/>
            <a:ext cx="1047515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Freeform 35"/>
          <p:cNvSpPr/>
          <p:nvPr/>
        </p:nvSpPr>
        <p:spPr>
          <a:xfrm>
            <a:off x="9336024" y="397151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867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300737" y="416814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0526126" y="3980688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526126" y="3980688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69107" y="44470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22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63467" y="4520184"/>
            <a:ext cx="1206229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5963467" y="4520184"/>
            <a:ext cx="69834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Freeform 42"/>
          <p:cNvSpPr/>
          <p:nvPr/>
        </p:nvSpPr>
        <p:spPr>
          <a:xfrm>
            <a:off x="9336024" y="444700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300"/>
                </a:lnTo>
                <a:lnTo>
                  <a:pt x="7333" y="2275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300737" y="464362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10526126" y="4456176"/>
            <a:ext cx="82042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526126" y="4456176"/>
            <a:ext cx="82042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Fatiguing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669 of 702 paid leads carried utm_content. Fatiguing creatives outside the top 11 are shown with their real rank. Cost per lead uses spend from ads whose name matches the utm_content value.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creative performance,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Fatigue watch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each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creative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held up week to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Leads per full week, oldest on the left.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33016"/>
          <a:ext cx="6629400" cy="3700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per week for the top 3 creatives and Static - $99 Whitening. Each week starts on the date shown.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Fatigue check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Static - $99 Whitening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is fatiguing.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107944"/>
            <a:ext cx="327629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Weekly leads fell three weeks in a row, from 9 to 1.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Also fatiguing: RSA - Book Online Today, RSA - New Patients Welcome, RSA - Implant Financing.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Latest week: Reel - Aligner Day in the Life led with 17 leads.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creative performance,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Read 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Creatives: volume vs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growth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223760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" name="Connector 4"/>
          <p:cNvCxnSpPr/>
          <p:nvPr/>
        </p:nvCxnSpPr>
        <p:spPr>
          <a:xfrm>
            <a:off x="1601978" y="5440680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9848" y="5349240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−100%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01978" y="4702454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4611014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−50%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01978" y="3964229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3872789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0%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01978" y="3226003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134563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50%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01978" y="2487778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2396338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100%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01978" y="1749552"/>
            <a:ext cx="586867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1658112"/>
            <a:ext cx="44069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150%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601978" y="1749552"/>
            <a:ext cx="0" cy="3691128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3621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069146" y="1749552"/>
            <a:ext cx="0" cy="3691128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03386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20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6313" y="1749552"/>
            <a:ext cx="0" cy="3691128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70553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40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003480" y="1749552"/>
            <a:ext cx="0" cy="3691128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37720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60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70648" y="1749552"/>
            <a:ext cx="0" cy="3691128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80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01978" y="5733288"/>
            <a:ext cx="586867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292608" y="348538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C5464"/>
                </a:solidFill>
                <a:latin typeface="Work Sans"/>
              </a:rPr>
              <a:t>Change vs prior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4022804" y="1749552"/>
            <a:ext cx="0" cy="3691128"/>
          </a:xfrm>
          <a:prstGeom prst="line">
            <a:avLst/>
          </a:prstGeom>
          <a:ln w="1587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601978" y="3964229"/>
            <a:ext cx="5868670" cy="0"/>
          </a:xfrm>
          <a:prstGeom prst="line">
            <a:avLst/>
          </a:prstGeom>
          <a:ln w="1587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6224175" y="3419954"/>
            <a:ext cx="438912" cy="43891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719141" y="3679425"/>
            <a:ext cx="421963" cy="421963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926606" y="2291203"/>
            <a:ext cx="393149" cy="393149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566908" y="3745220"/>
            <a:ext cx="378960" cy="37896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351289" y="1977934"/>
            <a:ext cx="370048" cy="370048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279453" y="3131088"/>
            <a:ext cx="367004" cy="367004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207636" y="3737975"/>
            <a:ext cx="363920" cy="363920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135840" y="3444247"/>
            <a:ext cx="360795" cy="360795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920583" y="3537653"/>
            <a:ext cx="351159" cy="351159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848878" y="4011770"/>
            <a:ext cx="347853" cy="347853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848878" y="3317838"/>
            <a:ext cx="347853" cy="347853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633918" y="3352482"/>
            <a:ext cx="337622" cy="337622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562321" y="3930060"/>
            <a:ext cx="334099" cy="334099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419221" y="3741738"/>
            <a:ext cx="326866" cy="326866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062106" y="4799695"/>
            <a:ext cx="307512" cy="307512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2706170" y="3983738"/>
            <a:ext cx="285802" cy="28580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2706170" y="3511273"/>
            <a:ext cx="285802" cy="28580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2635167" y="2937813"/>
            <a:ext cx="281091" cy="28109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635167" y="4059916"/>
            <a:ext cx="281091" cy="28109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2564239" y="4003288"/>
            <a:ext cx="276230" cy="27623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211046" y="3204839"/>
            <a:ext cx="249032" cy="249032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152805" y="3547970"/>
            <a:ext cx="21170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Same Day Emergency Care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163391" y="3798966"/>
            <a:ext cx="160147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Northwind Official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65474" y="2396338"/>
            <a:ext cx="185674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Reel - Aligner Day in the Life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993753" y="4142468"/>
            <a:ext cx="161671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Open Late Tonight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67057" y="2071518"/>
            <a:ext cx="19761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Static - Free Consult and Scan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692176" y="3223150"/>
            <a:ext cx="14846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Video - Tour the Clinic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433446" y="3828495"/>
            <a:ext cx="181991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Static - New Patient Special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555960" y="3533205"/>
            <a:ext cx="16256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RSA - Book Online Today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309638" y="4094256"/>
            <a:ext cx="15849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Carousel - Smile Gallery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693418" y="1795272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Test more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408" y="1795272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Scale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69341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Cut or rework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Refresh</a:t>
            </a:r>
          </a:p>
        </p:txBody>
      </p:sp>
      <p:sp>
        <p:nvSpPr>
          <p:cNvPr id="65" name="Oval 64"/>
          <p:cNvSpPr/>
          <p:nvPr/>
        </p:nvSpPr>
        <p:spPr>
          <a:xfrm>
            <a:off x="1601978" y="5843016"/>
            <a:ext cx="109728" cy="109728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76657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Google Ads</a:t>
            </a:r>
          </a:p>
        </p:txBody>
      </p:sp>
      <p:sp>
        <p:nvSpPr>
          <p:cNvPr id="67" name="Oval 66"/>
          <p:cNvSpPr/>
          <p:nvPr/>
        </p:nvSpPr>
        <p:spPr>
          <a:xfrm>
            <a:off x="2846578" y="5843016"/>
            <a:ext cx="109728" cy="109728"/>
          </a:xfrm>
          <a:prstGeom prst="ellipse">
            <a:avLst/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01117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C5464"/>
                </a:solidFill>
                <a:latin typeface="Work Sans"/>
              </a:rPr>
              <a:t>Meta Ads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7973568" y="1475232"/>
            <a:ext cx="3651199" cy="4760976"/>
          </a:xfrm>
          <a:prstGeom prst="roundRect">
            <a:avLst>
              <a:gd name="adj" fmla="val 5008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TextBox 69"/>
          <p:cNvSpPr txBox="1"/>
          <p:nvPr/>
        </p:nvSpPr>
        <p:spPr>
          <a:xfrm>
            <a:off x="8229600" y="1731264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Read the map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29600" y="2023872"/>
            <a:ext cx="313913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RSA - Same Day Emergency Care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is big and still growing.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229600" y="3078480"/>
            <a:ext cx="3139135" cy="29016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66 leads, +22% vs August.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Give it budget before testing anything new.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RSA - Book Online Today is big but fatiguing. Refresh it next.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creative performance, Northwind Dental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Rotate fresh creative into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Static - $99 Whitening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Weekly leads fell three weeks in a row, from 9 to 1. Swap the hook or the offer and keep the landing page the same.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7708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57708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Give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RSA - Northwind Official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more budget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brings leads at $12.62, the lowest cost of any creative with 5 or more leads.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9805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99805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Rework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RSA - Implants Done in One Place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94995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moved −16% vs August, the slowest of your creatives (the best grew +122%). Test a new hook against it.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creative performance,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creatives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refresh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Static - $99 Whitening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Its weekly leads are down from 9 to 1.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Creative leads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669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Creatives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21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Top creative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10%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Cost per lead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$39.81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RSA - Same Day Emergency Care led with 66 leads.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4 creatives fatiguing: Static - $99 Whitening, RSA - Book Online Today, RSA - New Patients Welcome, and 1 more.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95% of paid leads carried utm_content.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creative performance,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report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Creatives are utm_content values on paid leads, meaning a paid medium or an ad click ID (669 of 702). Case and punctuation are ignored, so Hero_CTA and hero-cta count once.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Weeks are full 7-day windows ending Sep 30. Fatiguing means weekly leads fell three weeks in a row, or the latest week is more than 40% below the creative's first week with leads (4 or more).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Spend: $27.9K from September 2026. Matched to creatives where the ad name equals utm_content.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Cost per lead in the summary divides all ad spend by all 702 paid leads.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Ad creative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