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IBM Plex Sans" charset="0"/>
      <p:regular r:id="rId16"/>
      <p:bold r:id="rId17"/>
    </p:embeddedFont>
    <p:embeddedFont>
      <p:font typeface="IBM Plex Sans Condensed" charset="0"/>
      <p:regular r:id="rId18"/>
      <p:bold r:id="rId19"/>
    </p:embeddedFont>
    <p:embeddedFont>
      <p:font typeface="IBM Plex Mono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RSA - Same Day Emergency Care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Sep 3</c:v>
                </c:pt>
                <c:pt idx="1">
                  <c:v>Sep 10</c:v>
                </c:pt>
                <c:pt idx="2">
                  <c:v>Sep 17</c:v>
                </c:pt>
                <c:pt idx="3">
                  <c:v>Sep 24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13.0</c:v>
                </c:pt>
                <c:pt idx="1">
                  <c:v>21.0</c:v>
                </c:pt>
                <c:pt idx="2">
                  <c:v>14.0</c:v>
                </c:pt>
                <c:pt idx="3">
                  <c:v>15.0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RSA - Northwind Official</c:v>
                </c:pt>
              </c:strCache>
            </c:strRef>
          </c:tx>
          <c:spPr>
            <a:solidFill>
              <a:srgbClr val="EB9F39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Sep 3</c:v>
                </c:pt>
                <c:pt idx="1">
                  <c:v>Sep 10</c:v>
                </c:pt>
                <c:pt idx="2">
                  <c:v>Sep 17</c:v>
                </c:pt>
                <c:pt idx="3">
                  <c:v>Sep 24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10.0</c:v>
                </c:pt>
                <c:pt idx="1">
                  <c:v>17.0</c:v>
                </c:pt>
                <c:pt idx="2">
                  <c:v>15.0</c:v>
                </c:pt>
                <c:pt idx="3">
                  <c:v>11.0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 - Aligner Day in the Life</c:v>
                </c:pt>
              </c:strCache>
            </c:strRef>
          </c:tx>
          <c:spPr>
            <a:solidFill>
              <a:srgbClr val="2A78D6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Sep 3</c:v>
                </c:pt>
                <c:pt idx="1">
                  <c:v>Sep 10</c:v>
                </c:pt>
                <c:pt idx="2">
                  <c:v>Sep 17</c:v>
                </c:pt>
                <c:pt idx="3">
                  <c:v>Sep 24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13.0</c:v>
                </c:pt>
                <c:pt idx="1">
                  <c:v>10.0</c:v>
                </c:pt>
                <c:pt idx="2">
                  <c:v>7.0</c:v>
                </c:pt>
                <c:pt idx="3">
                  <c:v>17.0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Static - $99 Whitening</c:v>
                </c:pt>
              </c:strCache>
            </c:strRef>
          </c:tx>
          <c:spPr>
            <a:solidFill>
              <a:srgbClr val="EB6834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Sep 3</c:v>
                </c:pt>
                <c:pt idx="1">
                  <c:v>Sep 10</c:v>
                </c:pt>
                <c:pt idx="2">
                  <c:v>Sep 17</c:v>
                </c:pt>
                <c:pt idx="3">
                  <c:v>Sep 24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9.0</c:v>
                </c:pt>
                <c:pt idx="1">
                  <c:v>5.0</c:v>
                </c:pt>
                <c:pt idx="2">
                  <c:v>2.0</c:v>
                </c:pt>
                <c:pt idx="3">
                  <c:v>1.0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D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475262"/>
              </a:solidFill>
              <a:latin typeface="IBM Plex Sans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Ad creative performance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39670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RSA - Same Day Emergency Care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brought 66 paid leads, 10% of the total.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21 creatives brought 669 paid leads in September. 4 are fatiguing. For Static - $99 Whitening, weekly leads fell three weeks in a row, from 9 to 1.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3741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669 paid leads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77488" y="5559552"/>
            <a:ext cx="12065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21 creatives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98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943600"/>
            <a:ext cx="21556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" y="5943600"/>
            <a:ext cx="18813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1998" y="5943600"/>
            <a:ext cx="21556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leads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14066" y="5943600"/>
            <a:ext cx="216331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2928366" y="604875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88386" y="5943600"/>
            <a:ext cx="18889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88486" y="5943600"/>
            <a:ext cx="21633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$18.8K spend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68824" y="5943600"/>
            <a:ext cx="203250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5183124" y="604875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43144" y="5943600"/>
            <a:ext cx="17581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17514" y="5943600"/>
            <a:ext cx="20325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$9,100 spend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92772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Oval 25"/>
          <p:cNvSpPr/>
          <p:nvPr/>
        </p:nvSpPr>
        <p:spPr>
          <a:xfrm>
            <a:off x="7307072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67092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49742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8473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RSA - Same Day Emergency Care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brought 10% of your creative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0032"/>
            <a:ext cx="3576218" cy="1633728"/>
          </a:xfrm>
          <a:prstGeom prst="roundRect">
            <a:avLst>
              <a:gd name="adj" fmla="val 335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9263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Creative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2372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669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62371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+9%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31520" y="2934584"/>
            <a:ext cx="3247034" cy="314554"/>
          </a:xfrm>
          <a:custGeom>
            <a:avLst/>
            <a:gdLst/>
            <a:ahLst/>
            <a:cxnLst/>
            <a:rect l="l" t="t" r="r" b="b"/>
            <a:pathLst>
              <a:path w="35510" h="3440">
                <a:moveTo>
                  <a:pt x="0" y="1898"/>
                </a:moveTo>
                <a:lnTo>
                  <a:pt x="1224" y="1542"/>
                </a:lnTo>
                <a:lnTo>
                  <a:pt x="2448" y="1067"/>
                </a:lnTo>
                <a:lnTo>
                  <a:pt x="3673" y="2016"/>
                </a:lnTo>
                <a:lnTo>
                  <a:pt x="4897" y="2254"/>
                </a:lnTo>
                <a:lnTo>
                  <a:pt x="6122" y="2728"/>
                </a:lnTo>
                <a:lnTo>
                  <a:pt x="7346" y="2965"/>
                </a:lnTo>
                <a:lnTo>
                  <a:pt x="8571" y="1186"/>
                </a:lnTo>
                <a:lnTo>
                  <a:pt x="9795" y="356"/>
                </a:lnTo>
                <a:lnTo>
                  <a:pt x="11020" y="237"/>
                </a:lnTo>
                <a:lnTo>
                  <a:pt x="12244" y="1186"/>
                </a:lnTo>
                <a:lnTo>
                  <a:pt x="13469" y="2847"/>
                </a:lnTo>
                <a:lnTo>
                  <a:pt x="14693" y="2609"/>
                </a:lnTo>
                <a:lnTo>
                  <a:pt x="15918" y="830"/>
                </a:lnTo>
                <a:lnTo>
                  <a:pt x="17142" y="830"/>
                </a:lnTo>
                <a:lnTo>
                  <a:pt x="18367" y="1898"/>
                </a:lnTo>
                <a:lnTo>
                  <a:pt x="19591" y="1067"/>
                </a:lnTo>
                <a:lnTo>
                  <a:pt x="20816" y="1779"/>
                </a:lnTo>
                <a:lnTo>
                  <a:pt x="22040" y="3084"/>
                </a:lnTo>
                <a:lnTo>
                  <a:pt x="23265" y="3440"/>
                </a:lnTo>
                <a:lnTo>
                  <a:pt x="24489" y="1186"/>
                </a:lnTo>
                <a:lnTo>
                  <a:pt x="25714" y="1898"/>
                </a:lnTo>
                <a:lnTo>
                  <a:pt x="26938" y="0"/>
                </a:lnTo>
                <a:lnTo>
                  <a:pt x="28163" y="1423"/>
                </a:lnTo>
                <a:lnTo>
                  <a:pt x="29387" y="1186"/>
                </a:lnTo>
                <a:lnTo>
                  <a:pt x="30612" y="3203"/>
                </a:lnTo>
                <a:lnTo>
                  <a:pt x="31836" y="2728"/>
                </a:lnTo>
                <a:lnTo>
                  <a:pt x="33061" y="1186"/>
                </a:lnTo>
                <a:lnTo>
                  <a:pt x="34285" y="2016"/>
                </a:lnTo>
                <a:lnTo>
                  <a:pt x="35510" y="1661"/>
                </a:lnTo>
                <a:lnTo>
                  <a:pt x="35510" y="3440"/>
                </a:lnTo>
                <a:lnTo>
                  <a:pt x="0" y="344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" y="2934584"/>
            <a:ext cx="3247034" cy="314554"/>
          </a:xfrm>
          <a:custGeom>
            <a:avLst/>
            <a:gdLst/>
            <a:ahLst/>
            <a:cxnLst/>
            <a:rect l="l" t="t" r="r" b="b"/>
            <a:pathLst>
              <a:path w="35510" h="3440">
                <a:moveTo>
                  <a:pt x="0" y="1898"/>
                </a:moveTo>
                <a:lnTo>
                  <a:pt x="1224" y="1542"/>
                </a:lnTo>
                <a:lnTo>
                  <a:pt x="2448" y="1067"/>
                </a:lnTo>
                <a:lnTo>
                  <a:pt x="3673" y="2016"/>
                </a:lnTo>
                <a:lnTo>
                  <a:pt x="4897" y="2254"/>
                </a:lnTo>
                <a:lnTo>
                  <a:pt x="6122" y="2728"/>
                </a:lnTo>
                <a:lnTo>
                  <a:pt x="7346" y="2965"/>
                </a:lnTo>
                <a:lnTo>
                  <a:pt x="8571" y="1186"/>
                </a:lnTo>
                <a:lnTo>
                  <a:pt x="9795" y="356"/>
                </a:lnTo>
                <a:lnTo>
                  <a:pt x="11020" y="237"/>
                </a:lnTo>
                <a:lnTo>
                  <a:pt x="12244" y="1186"/>
                </a:lnTo>
                <a:lnTo>
                  <a:pt x="13469" y="2847"/>
                </a:lnTo>
                <a:lnTo>
                  <a:pt x="14693" y="2609"/>
                </a:lnTo>
                <a:lnTo>
                  <a:pt x="15918" y="830"/>
                </a:lnTo>
                <a:lnTo>
                  <a:pt x="17142" y="830"/>
                </a:lnTo>
                <a:lnTo>
                  <a:pt x="18367" y="1898"/>
                </a:lnTo>
                <a:lnTo>
                  <a:pt x="19591" y="1067"/>
                </a:lnTo>
                <a:lnTo>
                  <a:pt x="20816" y="1779"/>
                </a:lnTo>
                <a:lnTo>
                  <a:pt x="22040" y="3084"/>
                </a:lnTo>
                <a:lnTo>
                  <a:pt x="23265" y="3440"/>
                </a:lnTo>
                <a:lnTo>
                  <a:pt x="24489" y="1186"/>
                </a:lnTo>
                <a:lnTo>
                  <a:pt x="25714" y="1898"/>
                </a:lnTo>
                <a:lnTo>
                  <a:pt x="26938" y="0"/>
                </a:lnTo>
                <a:lnTo>
                  <a:pt x="28163" y="1423"/>
                </a:lnTo>
                <a:lnTo>
                  <a:pt x="29387" y="1186"/>
                </a:lnTo>
                <a:lnTo>
                  <a:pt x="30612" y="3203"/>
                </a:lnTo>
                <a:lnTo>
                  <a:pt x="31836" y="2728"/>
                </a:lnTo>
                <a:lnTo>
                  <a:pt x="33061" y="1186"/>
                </a:lnTo>
                <a:lnTo>
                  <a:pt x="34285" y="2016"/>
                </a:lnTo>
                <a:lnTo>
                  <a:pt x="35510" y="1661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937406" y="3045320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307738" y="1780032"/>
            <a:ext cx="3576218" cy="1633728"/>
          </a:xfrm>
          <a:prstGeom prst="roundRect">
            <a:avLst>
              <a:gd name="adj" fmla="val 335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472330" y="19263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Ad spend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2330" y="22372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$27.9K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8549" y="1780032"/>
            <a:ext cx="3576218" cy="1633728"/>
          </a:xfrm>
          <a:prstGeom prst="roundRect">
            <a:avLst>
              <a:gd name="adj" fmla="val 335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213141" y="19263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Cost per lead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13141" y="22372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$39.81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3578352"/>
            <a:ext cx="3576218" cy="1633728"/>
          </a:xfrm>
          <a:prstGeom prst="roundRect">
            <a:avLst>
              <a:gd name="adj" fmla="val 335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31520" y="372465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Fatiguing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403555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07738" y="3578352"/>
            <a:ext cx="3576218" cy="1633728"/>
          </a:xfrm>
          <a:prstGeom prst="roundRect">
            <a:avLst>
              <a:gd name="adj" fmla="val 335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472330" y="372465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Paid leads tagged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72330" y="403555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95%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72330" y="442203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Flat vs August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RSA - Northwind Official and Reel - Aligner Day in the Life followed with 59 and 48.</a:t>
            </a:r>
          </a:p>
          <a:p>
            <a:pPr algn="l">
              <a:lnSpc>
                <a:spcPct val="115000"/>
              </a:lnSpc>
              <a:spcBef>
                <a:spcPts val="742"/>
              </a:spcBef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Static - $99 Whitening is fatiguing, but it is not one of your top three.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Ad creative performance,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Leaderboard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Which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creatives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brought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utm_content on paid leads, ranked by leads. Weekly lines cover the last 4 full weeks.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66725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Leads by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creative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078736"/>
          <a:ext cx="11057838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46281"/>
                <a:gridCol w="2280989"/>
                <a:gridCol w="1983469"/>
                <a:gridCol w="1983469"/>
                <a:gridCol w="991734"/>
                <a:gridCol w="991734"/>
                <a:gridCol w="1190081"/>
                <a:gridCol w="119008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Creative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Weekly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RSA - Same Day Emergency C…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emergency_dentist… +2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$50.82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RSA - Northwind Official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brand_northwind_d… +3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$12.62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Reel - Aligner Day in the Life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invisalign_consul… +2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$23.09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RSA - Open Late Tonight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emergency_dentist…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$52.22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6E7887"/>
                          </a:solidFill>
                          <a:latin typeface="IBM Plex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Static - Free Consult and Scan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invisalign_consul… +3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$27.30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Video - Tour the Clinic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retargeting_site_… +2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$23.52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+44%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69107" y="267309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66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63467" y="2746248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5963467" y="2746248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Freeform 9"/>
          <p:cNvSpPr/>
          <p:nvPr/>
        </p:nvSpPr>
        <p:spPr>
          <a:xfrm>
            <a:off x="9336024" y="267306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0"/>
                </a:lnTo>
                <a:lnTo>
                  <a:pt x="7333" y="2275"/>
                </a:lnTo>
                <a:lnTo>
                  <a:pt x="11000" y="195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300737" y="281025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526126" y="2682240"/>
            <a:ext cx="62357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526126" y="2682240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Rising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69107" y="314858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59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63467" y="3221736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5963467" y="3221736"/>
            <a:ext cx="1078296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Freeform 16"/>
          <p:cNvSpPr/>
          <p:nvPr/>
        </p:nvSpPr>
        <p:spPr>
          <a:xfrm>
            <a:off x="9336024" y="3148554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0"/>
                </a:lnTo>
                <a:lnTo>
                  <a:pt x="7333" y="743"/>
                </a:lnTo>
                <a:lnTo>
                  <a:pt x="11000" y="2228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300737" y="3311217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0526126" y="3157728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526126" y="3157728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69107" y="362407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48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63467" y="3697224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5963467" y="3697224"/>
            <a:ext cx="87725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Freeform 23"/>
          <p:cNvSpPr/>
          <p:nvPr/>
        </p:nvSpPr>
        <p:spPr>
          <a:xfrm>
            <a:off x="9336024" y="362404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040"/>
                </a:moveTo>
                <a:lnTo>
                  <a:pt x="3666" y="1820"/>
                </a:lnTo>
                <a:lnTo>
                  <a:pt x="7333" y="260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300737" y="358292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10526126" y="3633216"/>
            <a:ext cx="62357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10526126" y="3633216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Rising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69107" y="40995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43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963467" y="4172712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63467" y="4172712"/>
            <a:ext cx="785876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Freeform 30"/>
          <p:cNvSpPr/>
          <p:nvPr/>
        </p:nvSpPr>
        <p:spPr>
          <a:xfrm>
            <a:off x="9336024" y="4099530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080"/>
                </a:moveTo>
                <a:lnTo>
                  <a:pt x="3666" y="2600"/>
                </a:lnTo>
                <a:lnTo>
                  <a:pt x="7333" y="156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300737" y="4058412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10526126" y="4108704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10526126" y="4108704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69107" y="45750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40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963467" y="4648200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5963467" y="4648200"/>
            <a:ext cx="73104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Freeform 37"/>
          <p:cNvSpPr/>
          <p:nvPr/>
        </p:nvSpPr>
        <p:spPr>
          <a:xfrm>
            <a:off x="9336024" y="4575018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275"/>
                </a:moveTo>
                <a:lnTo>
                  <a:pt x="3666" y="0"/>
                </a:lnTo>
                <a:lnTo>
                  <a:pt x="7333" y="1300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300737" y="477164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10526126" y="4584192"/>
            <a:ext cx="62357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526126" y="4584192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Rising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69107" y="5050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39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963467" y="5123688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5963467" y="5123688"/>
            <a:ext cx="712772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Freeform 44"/>
          <p:cNvSpPr/>
          <p:nvPr/>
        </p:nvSpPr>
        <p:spPr>
          <a:xfrm>
            <a:off x="9336024" y="505050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867"/>
                </a:moveTo>
                <a:lnTo>
                  <a:pt x="3666" y="0"/>
                </a:lnTo>
                <a:lnTo>
                  <a:pt x="7333" y="2600"/>
                </a:lnTo>
                <a:lnTo>
                  <a:pt x="11000" y="1733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300737" y="516788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10526126" y="5059680"/>
            <a:ext cx="62357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10526126" y="5059680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Rising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Ad creative performance,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Leaderboard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Leads by creative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383792"/>
          <a:ext cx="11057838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46281"/>
                <a:gridCol w="2280989"/>
                <a:gridCol w="1983469"/>
                <a:gridCol w="1983469"/>
                <a:gridCol w="991734"/>
                <a:gridCol w="991734"/>
                <a:gridCol w="1190081"/>
                <a:gridCol w="119008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Creative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Weekly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Static - New Patient Special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prospecting_looka… +2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$38.05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6E7887"/>
                          </a:solidFill>
                          <a:latin typeface="IBM Plex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RSA - Book Online Today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brand_northwind_d… +1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$13.66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+23%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RSA - Free Invisalign 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invisalign_phrase +1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$49.13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Carousel - Smile Gallery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retargeting_site_… +1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$26.75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RSA - Family Dentist Alder Bay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general_dentistry…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$40.91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Static - $99 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whitening_offer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$61.21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69107" y="19781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63467" y="2051304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5963467" y="2051304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Freeform 7"/>
          <p:cNvSpPr/>
          <p:nvPr/>
        </p:nvSpPr>
        <p:spPr>
          <a:xfrm>
            <a:off x="9336024" y="197812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1040"/>
                </a:lnTo>
                <a:lnTo>
                  <a:pt x="7333" y="0"/>
                </a:lnTo>
                <a:lnTo>
                  <a:pt x="11000" y="104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300737" y="2032102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526126" y="1987296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526126" y="1987296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69107" y="24536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63467" y="2526792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963467" y="2526792"/>
            <a:ext cx="1174486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Freeform 14"/>
          <p:cNvSpPr/>
          <p:nvPr/>
        </p:nvSpPr>
        <p:spPr>
          <a:xfrm>
            <a:off x="9336024" y="2453610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666" y="1733"/>
                </a:lnTo>
                <a:lnTo>
                  <a:pt x="7333" y="867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300737" y="265023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526126" y="2462784"/>
            <a:ext cx="80518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526126" y="2462784"/>
            <a:ext cx="8051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Fatiguing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69107" y="29291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63467" y="3002280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5963467" y="3002280"/>
            <a:ext cx="107925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Freeform 21"/>
          <p:cNvSpPr/>
          <p:nvPr/>
        </p:nvSpPr>
        <p:spPr>
          <a:xfrm>
            <a:off x="9336024" y="2929098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666" y="1733"/>
                </a:lnTo>
                <a:lnTo>
                  <a:pt x="7333" y="2600"/>
                </a:lnTo>
                <a:lnTo>
                  <a:pt x="11000" y="1155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300737" y="299364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10526126" y="2938272"/>
            <a:ext cx="62357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526126" y="2938272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Rising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69107" y="34046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63467" y="3477768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5963467" y="3477768"/>
            <a:ext cx="1047515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Freeform 28"/>
          <p:cNvSpPr/>
          <p:nvPr/>
        </p:nvSpPr>
        <p:spPr>
          <a:xfrm>
            <a:off x="9336024" y="340458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1300"/>
                </a:lnTo>
                <a:lnTo>
                  <a:pt x="7333" y="130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300737" y="3363468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10526126" y="3413760"/>
            <a:ext cx="69850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10526126" y="3413760"/>
            <a:ext cx="6985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Cooling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69107" y="38801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33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63467" y="3953256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5963467" y="3953256"/>
            <a:ext cx="1047515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Freeform 35"/>
          <p:cNvSpPr/>
          <p:nvPr/>
        </p:nvSpPr>
        <p:spPr>
          <a:xfrm>
            <a:off x="9336024" y="3880074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0"/>
                </a:lnTo>
                <a:lnTo>
                  <a:pt x="7333" y="867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300737" y="4076700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0526126" y="3889248"/>
            <a:ext cx="62357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526126" y="3889248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Rising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69107" y="43555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22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963467" y="4428744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5963467" y="4428744"/>
            <a:ext cx="698343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Freeform 42"/>
          <p:cNvSpPr/>
          <p:nvPr/>
        </p:nvSpPr>
        <p:spPr>
          <a:xfrm>
            <a:off x="9336024" y="435556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666" y="1300"/>
                </a:lnTo>
                <a:lnTo>
                  <a:pt x="7333" y="2275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300737" y="4552188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10526126" y="4364736"/>
            <a:ext cx="80518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10526126" y="4364736"/>
            <a:ext cx="8051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Fatiguing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669 of 702 paid leads carried utm_content. Fatiguing creatives outside the top 11 are shown with their real rank. Cost per lead uses spend from ads whose name matches the utm_content value.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Ad creative performance,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Fatigue watch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each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creative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held up week to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Leads per full week, oldest on the left.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7086600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1941576"/>
          <a:ext cx="6629400" cy="379171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Leads per week for the top 3 creatives and Static - $99 Whitening. Each week starts on the date shown.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6408" y="1712976"/>
            <a:ext cx="3788359" cy="4523232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092440" y="196900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Fatigue check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26161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Static - $99 Whitening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is fatiguing.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3016504"/>
            <a:ext cx="3276295" cy="29636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Weekly leads fell three weeks in a row, from 9 to 1.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Also fatiguing: RSA - Book Online Today, RSA - New Patients Welcome, RSA - Implant Financing.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Latest week: Reel - Aligner Day in the Life led with 17 leads.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Ad creative performance,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Read the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Creatives: volume vs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growth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7223760" cy="4852416"/>
          </a:xfrm>
          <a:prstGeom prst="roundRect">
            <a:avLst>
              <a:gd name="adj" fmla="val 113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5" name="Connector 4"/>
          <p:cNvCxnSpPr/>
          <p:nvPr/>
        </p:nvCxnSpPr>
        <p:spPr>
          <a:xfrm>
            <a:off x="1622298" y="5440680"/>
            <a:ext cx="5848350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69848" y="5349240"/>
            <a:ext cx="46101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−100%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22298" y="4684166"/>
            <a:ext cx="5848350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4592726"/>
            <a:ext cx="46101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−50%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22298" y="3927653"/>
            <a:ext cx="5848350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3836213"/>
            <a:ext cx="46101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0%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622298" y="3171139"/>
            <a:ext cx="5848350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079699"/>
            <a:ext cx="46101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50%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22298" y="2414626"/>
            <a:ext cx="5848350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2323186"/>
            <a:ext cx="46101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100%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22298" y="1658112"/>
            <a:ext cx="5848350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9848" y="1566672"/>
            <a:ext cx="46101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150%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622298" y="1658112"/>
            <a:ext cx="0" cy="3782568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5653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084386" y="1658112"/>
            <a:ext cx="0" cy="3782568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718626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20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546473" y="1658112"/>
            <a:ext cx="0" cy="3782568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180713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40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008560" y="1658112"/>
            <a:ext cx="0" cy="3782568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642800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60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70648" y="1658112"/>
            <a:ext cx="0" cy="3782568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10488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80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22298" y="5733288"/>
            <a:ext cx="584835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75262"/>
                </a:solidFill>
                <a:latin typeface="IBM Plex Sans Condensed"/>
              </a:rPr>
              <a:t>Leads</a:t>
            </a:r>
          </a:p>
        </p:txBody>
      </p:sp>
      <p:sp>
        <p:nvSpPr>
          <p:cNvPr id="28" name="TextBox 27"/>
          <p:cNvSpPr txBox="1"/>
          <p:nvPr/>
        </p:nvSpPr>
        <p:spPr>
          <a:xfrm rot="16200000">
            <a:off x="292608" y="3439668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75262"/>
                </a:solidFill>
                <a:latin typeface="IBM Plex Sans Condensed"/>
              </a:rPr>
              <a:t>Change vs prior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4034742" y="1658112"/>
            <a:ext cx="0" cy="3782568"/>
          </a:xfrm>
          <a:prstGeom prst="line">
            <a:avLst/>
          </a:prstGeom>
          <a:ln w="15875">
            <a:solidFill>
              <a:srgbClr val="C3CA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1622298" y="3927653"/>
            <a:ext cx="5848350" cy="0"/>
          </a:xfrm>
          <a:prstGeom prst="line">
            <a:avLst/>
          </a:prstGeom>
          <a:ln w="15875">
            <a:solidFill>
              <a:srgbClr val="C3CA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6227731" y="3375331"/>
            <a:ext cx="438912" cy="43891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5724475" y="3641020"/>
            <a:ext cx="421963" cy="421963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4934734" y="2218051"/>
            <a:ext cx="393149" cy="393149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576306" y="3707912"/>
            <a:ext cx="378960" cy="37896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361449" y="1896736"/>
            <a:ext cx="370048" cy="370048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4289867" y="3078419"/>
            <a:ext cx="367004" cy="367004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218304" y="3700302"/>
            <a:ext cx="363920" cy="363920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4146762" y="3399259"/>
            <a:ext cx="360795" cy="360795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3932267" y="3494859"/>
            <a:ext cx="351159" cy="351159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3860816" y="3980681"/>
            <a:ext cx="347853" cy="347853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3860816" y="3269558"/>
            <a:ext cx="347853" cy="347853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3646618" y="3304934"/>
            <a:ext cx="337622" cy="337622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3575275" y="3896776"/>
            <a:ext cx="334099" cy="334099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432683" y="3703699"/>
            <a:ext cx="326866" cy="326866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076838" y="4787625"/>
            <a:ext cx="307512" cy="307512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2722172" y="3951185"/>
            <a:ext cx="285802" cy="28580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2722172" y="3467016"/>
            <a:ext cx="285802" cy="28580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2651423" y="2879291"/>
            <a:ext cx="281091" cy="281091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2651423" y="4029192"/>
            <a:ext cx="281091" cy="281091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2580749" y="3971101"/>
            <a:ext cx="276230" cy="27623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2228826" y="3152535"/>
            <a:ext cx="249032" cy="249032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383767" y="3503347"/>
            <a:ext cx="188968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RSA - Same Day Emergency Care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344251" y="3760561"/>
            <a:ext cx="1425943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RSA - Northwind Official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373602" y="2323186"/>
            <a:ext cx="1633588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Reel - Aligner Day in the Life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092997" y="4105160"/>
            <a:ext cx="1437018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RSA - Open Late Tonight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777217" y="1990320"/>
            <a:ext cx="1736027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Static - Free Consult and Scan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702590" y="3170481"/>
            <a:ext cx="1308278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Video - Tour the Clinic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655353" y="3790822"/>
            <a:ext cx="1608671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Static - New Patient Special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729163" y="3488217"/>
            <a:ext cx="1463319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RSA - Book Online Today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493051" y="4063167"/>
            <a:ext cx="1413485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Carousel - Smile Gallery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713738" y="1703832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 Condensed"/>
              </a:rPr>
              <a:t>Test more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50408" y="1703832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Scale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71373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 Condensed"/>
              </a:rPr>
              <a:t>Cut or rework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5040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Refresh</a:t>
            </a:r>
          </a:p>
        </p:txBody>
      </p:sp>
      <p:sp>
        <p:nvSpPr>
          <p:cNvPr id="65" name="Oval 64"/>
          <p:cNvSpPr/>
          <p:nvPr/>
        </p:nvSpPr>
        <p:spPr>
          <a:xfrm>
            <a:off x="1622298" y="5843016"/>
            <a:ext cx="109728" cy="109728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78689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"/>
              </a:rPr>
              <a:t>Google Ads</a:t>
            </a:r>
          </a:p>
        </p:txBody>
      </p:sp>
      <p:sp>
        <p:nvSpPr>
          <p:cNvPr id="67" name="Oval 66"/>
          <p:cNvSpPr/>
          <p:nvPr/>
        </p:nvSpPr>
        <p:spPr>
          <a:xfrm>
            <a:off x="2809748" y="5843016"/>
            <a:ext cx="109728" cy="109728"/>
          </a:xfrm>
          <a:prstGeom prst="ellipse">
            <a:avLst/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297434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"/>
              </a:rPr>
              <a:t>Meta Ads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7973568" y="1383792"/>
            <a:ext cx="3651199" cy="4852416"/>
          </a:xfrm>
          <a:prstGeom prst="roundRect">
            <a:avLst>
              <a:gd name="adj" fmla="val 1502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0" name="TextBox 69"/>
          <p:cNvSpPr txBox="1"/>
          <p:nvPr/>
        </p:nvSpPr>
        <p:spPr>
          <a:xfrm>
            <a:off x="8229600" y="1639824"/>
            <a:ext cx="313913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Read the map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229600" y="1932432"/>
            <a:ext cx="3139135" cy="944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RSA - Same Day Emergency Care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is big and still growing.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229600" y="2987040"/>
            <a:ext cx="3139135" cy="29931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66 leads, +22% vs August.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Give it budget before testing anything new.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RSA - Book Online Today is big but fatiguing. Refresh it next.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Ad creative performance, Northwind Dental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to do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next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2880360"/>
          </a:xfrm>
          <a:prstGeom prst="roundRect">
            <a:avLst>
              <a:gd name="adj" fmla="val 1904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Rotate fresh creative into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Static - $99 Whitening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Weekly leads fell three weeks in a row, from 9 to 1. Swap the hook or the offer and keep the landing page the same.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54539" y="201472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054539" y="201472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Give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RSA - Northwind Official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more budget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brings leads at $12.62, the lowest cost of any creative with 5 or more leads.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87165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87165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Rework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RSA - Implants Done in One Place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moved −16% vs August, the slowest of your creatives (the best grew +122%). Test a new hook against it.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4539" y="393496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054539" y="393496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Ad creative performance,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creatives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refresh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Static - $99 Whitening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Its weekly leads are down from 9 to 1.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Creative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669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Creatives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21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Top creative share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10%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Cost per lead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$39.81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RSA - Same Day Emergency Care led with 66 leads.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4 creatives fatiguing: Static - $99 Whitening, RSA - Book Online Today, RSA - New Patients Welcome, and 1 more.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95% of paid leads carried utm_content.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Ad creative performance,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we built this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report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75232"/>
            <a:ext cx="9601200" cy="48524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Creatives are utm_content values on paid leads, meaning a paid medium or an ad click ID (669 of 702). Case and punctuation are ignored, so Hero_CTA and hero-cta count once.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Weeks are full 7-day windows ending Sep 30. Fatiguing means weekly leads fell three weeks in a row, or the latest week is more than 40% below the creative's first week with leads (4 or more).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Spend: $27.9K from September 2026. Matched to creatives where the ad name equals utm_content.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Cost per lead in the summary divides all ad spend by all 702 paid leads.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Ad creative performance,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