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RSA - Same Day Emergency Care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13.0</c:v>
                </c:pt>
                <c:pt idx="1">
                  <c:v>21.0</c:v>
                </c:pt>
                <c:pt idx="2">
                  <c:v>14.0</c:v>
                </c:pt>
                <c:pt idx="3">
                  <c:v>15.0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RSA - Northwind Official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10.0</c:v>
                </c:pt>
                <c:pt idx="1">
                  <c:v>17.0</c:v>
                </c:pt>
                <c:pt idx="2">
                  <c:v>15.0</c:v>
                </c:pt>
                <c:pt idx="3">
                  <c:v>11.0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 - Aligner Day in the Life</c:v>
                </c:pt>
              </c:strCache>
            </c:strRef>
          </c:tx>
          <c:spPr>
            <a:solidFill>
              <a:srgbClr val="FFC857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13.0</c:v>
                </c:pt>
                <c:pt idx="1">
                  <c:v>10.0</c:v>
                </c:pt>
                <c:pt idx="2">
                  <c:v>7.0</c:v>
                </c:pt>
                <c:pt idx="3">
                  <c:v>17.0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Static - $99 Whitening</c:v>
                </c:pt>
              </c:strCache>
            </c:strRef>
          </c:tx>
          <c:spPr>
            <a:solidFill>
              <a:srgbClr val="30B47A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Sep 3</c:v>
                </c:pt>
                <c:pt idx="1">
                  <c:v>Sep 10</c:v>
                </c:pt>
                <c:pt idx="2">
                  <c:v>Sep 17</c:v>
                </c:pt>
                <c:pt idx="3">
                  <c:v>Sep 24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9.0</c:v>
                </c:pt>
                <c:pt idx="1">
                  <c:v>5.0</c:v>
                </c:pt>
                <c:pt idx="2">
                  <c:v>2.0</c:v>
                </c:pt>
                <c:pt idx="3">
                  <c:v>1.0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AD CREATIVE PERFORMANCE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1">
                <a:solidFill>
                  <a:srgbClr val="0E7C66"/>
                </a:solidFill>
                <a:latin typeface="Instrument Serif"/>
              </a:rPr>
              <a:t>RSA - Same Day Emergency Care</a:t>
            </a:r>
            <a:r>
              <a:rPr sz="4800" b="0" i="0">
                <a:solidFill>
                  <a:srgbClr val="0B1F1A"/>
                </a:solidFill>
                <a:latin typeface="Instrument Serif"/>
              </a:rPr>
              <a:t> brought 66 paid leads, 10% of the total.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21 creatives brought 669 paid leads in September. 4 are fatiguing. For Static - $99 Whitening, weekly leads fell three weeks in a row, from 9 to 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669 paid leads  ·  21 creatives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1582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8839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158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$18.8K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3104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3740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97424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8304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9752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27405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4072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7992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302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RSA - Same Day Emergency Care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brought 10% of your creative leads.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191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669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CREATIVE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992283"/>
            <a:ext cx="1097280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+9%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9191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$27.9K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 SPEND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8549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8054035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8048549" y="29191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49717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$39.81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COST PER LEAD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66979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67527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62601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8096" y="380695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69916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FATIGUING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7738" y="366979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4313225" y="367527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7" name="Connector 26"/>
          <p:cNvCxnSpPr/>
          <p:nvPr/>
        </p:nvCxnSpPr>
        <p:spPr>
          <a:xfrm>
            <a:off x="4307738" y="462601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508906" y="380695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95%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08906" y="469916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PAID LEADS TAGGED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5509" y="4699163"/>
            <a:ext cx="1097280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RSA - Northwind Official and Reel - Aligner Day in the Life followed with 59 and 48.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Static - $99 Whitening is fatiguing, but it is not one of your top three.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creatives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utm_content on paid leads, ranked by leads. Weekly lines cover the last 4 full weeks.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creative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Same Day Emergency C…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emergency_dentist…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$50.82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brand_northwind_d…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$12.62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invisalign_consul…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$23.09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Open Late 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emergency_dentist…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$52.22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invisalign_consul… +3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$27.30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Video - Tour the Clinic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retargeting_site_…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$23.52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+44%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69107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63467" y="283768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63467" y="283768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Freeform 9"/>
          <p:cNvSpPr/>
          <p:nvPr/>
        </p:nvSpPr>
        <p:spPr>
          <a:xfrm>
            <a:off x="9336024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2275"/>
                </a:lnTo>
                <a:lnTo>
                  <a:pt x="11000" y="195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0737" y="290169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535270" y="284683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3286" y="2764536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9107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63467" y="331317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63467" y="3313176"/>
            <a:ext cx="107829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Freeform 16"/>
          <p:cNvSpPr/>
          <p:nvPr/>
        </p:nvSpPr>
        <p:spPr>
          <a:xfrm>
            <a:off x="9336024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743"/>
                </a:lnTo>
                <a:lnTo>
                  <a:pt x="11000" y="2228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300737" y="3402657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535270" y="3322320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63286" y="3240024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9107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63467" y="378866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63467" y="3788664"/>
            <a:ext cx="87725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Freeform 23"/>
          <p:cNvSpPr/>
          <p:nvPr/>
        </p:nvSpPr>
        <p:spPr>
          <a:xfrm>
            <a:off x="9336024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040"/>
                </a:moveTo>
                <a:lnTo>
                  <a:pt x="3666" y="1820"/>
                </a:lnTo>
                <a:lnTo>
                  <a:pt x="7333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300737" y="367436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535270" y="3797808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663286" y="3715512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69107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63467" y="426415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3467" y="4264152"/>
            <a:ext cx="78587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Freeform 30"/>
          <p:cNvSpPr/>
          <p:nvPr/>
        </p:nvSpPr>
        <p:spPr>
          <a:xfrm>
            <a:off x="9336024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080"/>
                </a:moveTo>
                <a:lnTo>
                  <a:pt x="3666" y="2600"/>
                </a:lnTo>
                <a:lnTo>
                  <a:pt x="7333" y="156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300737" y="4149852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535270" y="4273296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663286" y="4191000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69107" y="46664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63467" y="473964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63467" y="4739640"/>
            <a:ext cx="73104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Freeform 37"/>
          <p:cNvSpPr/>
          <p:nvPr/>
        </p:nvSpPr>
        <p:spPr>
          <a:xfrm>
            <a:off x="9336024" y="466645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75"/>
                </a:moveTo>
                <a:lnTo>
                  <a:pt x="3666" y="0"/>
                </a:lnTo>
                <a:lnTo>
                  <a:pt x="7333" y="130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300737" y="486308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535270" y="474878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663286" y="4666488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69107" y="51419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63467" y="521512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63467" y="5215128"/>
            <a:ext cx="71277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Freeform 44"/>
          <p:cNvSpPr/>
          <p:nvPr/>
        </p:nvSpPr>
        <p:spPr>
          <a:xfrm>
            <a:off x="9336024" y="514194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867"/>
                </a:moveTo>
                <a:lnTo>
                  <a:pt x="3666" y="0"/>
                </a:lnTo>
                <a:lnTo>
                  <a:pt x="7333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300737" y="525932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535270" y="522427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663286" y="5141976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LEADERBOARD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creative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8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6281"/>
                <a:gridCol w="2280989"/>
                <a:gridCol w="1983469"/>
                <a:gridCol w="1983469"/>
                <a:gridCol w="991734"/>
                <a:gridCol w="991734"/>
                <a:gridCol w="1190081"/>
                <a:gridCol w="119008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CREATIVE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WEEKLY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Static - New Patient 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prospecting_looka… +2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$38.05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Book Online Today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brand_northwind_d…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$13.66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invisalign_phrase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$49.13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retargeting_site_… +1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$26.75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general_dentistry…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$40.91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Static - $99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$61.21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69107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63467" y="214274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63467" y="214274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Freeform 7"/>
          <p:cNvSpPr/>
          <p:nvPr/>
        </p:nvSpPr>
        <p:spPr>
          <a:xfrm>
            <a:off x="9336024" y="2069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040"/>
                </a:lnTo>
                <a:lnTo>
                  <a:pt x="7333" y="0"/>
                </a:lnTo>
                <a:lnTo>
                  <a:pt x="11000" y="104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00737" y="2123542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35270" y="215188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3286" y="2069592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69107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63467" y="2618232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63467" y="2618232"/>
            <a:ext cx="117448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Freeform 14"/>
          <p:cNvSpPr/>
          <p:nvPr/>
        </p:nvSpPr>
        <p:spPr>
          <a:xfrm>
            <a:off x="9336024" y="254505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00737" y="2741676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535270" y="262737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63286" y="2545080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Fatiguing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9107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63467" y="3093720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63467" y="3093720"/>
            <a:ext cx="107925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Freeform 21"/>
          <p:cNvSpPr/>
          <p:nvPr/>
        </p:nvSpPr>
        <p:spPr>
          <a:xfrm>
            <a:off x="9336024" y="302053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733"/>
                </a:lnTo>
                <a:lnTo>
                  <a:pt x="7333" y="2600"/>
                </a:lnTo>
                <a:lnTo>
                  <a:pt x="11000" y="1155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300737" y="308508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35270" y="310286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663286" y="3020568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69107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63467" y="3569208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63467" y="3569208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Freeform 28"/>
          <p:cNvSpPr/>
          <p:nvPr/>
        </p:nvSpPr>
        <p:spPr>
          <a:xfrm>
            <a:off x="9336024" y="349602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1300"/>
                </a:lnTo>
                <a:lnTo>
                  <a:pt x="7333" y="13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300737" y="3454908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535270" y="357835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663286" y="3496056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Cooling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69107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63467" y="4044696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63467" y="4044696"/>
            <a:ext cx="104751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Freeform 35"/>
          <p:cNvSpPr/>
          <p:nvPr/>
        </p:nvSpPr>
        <p:spPr>
          <a:xfrm>
            <a:off x="9336024" y="397151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666" y="0"/>
                </a:lnTo>
                <a:lnTo>
                  <a:pt x="7333" y="867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00737" y="4168140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535270" y="405384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663286" y="3971544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69107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22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63467" y="4520184"/>
            <a:ext cx="1206229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63467" y="4520184"/>
            <a:ext cx="69834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Freeform 42"/>
          <p:cNvSpPr/>
          <p:nvPr/>
        </p:nvSpPr>
        <p:spPr>
          <a:xfrm>
            <a:off x="9336024" y="444700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666" y="1300"/>
                </a:lnTo>
                <a:lnTo>
                  <a:pt x="7333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300737" y="4643628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535270" y="452932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663286" y="4447032"/>
            <a:ext cx="1007201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Fatiguing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669 of 702 paid leads carried utm_content. Fatiguing creatives outside the top 11 are shown with their real rank. Cost per lead uses spend from ads whose name matches the utm_content value.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FATIGUE WATCH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each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creative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held up week to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per full week, oldest on the left.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week for the top 3 creatives and Static - $99 Whitening. Each week starts on the date shown.</a:t>
            </a:r>
          </a:p>
        </p:txBody>
      </p:sp>
      <p:sp>
        <p:nvSpPr>
          <p:cNvPr id="8" name="Rectangle 7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FATIGUE 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Static - $99 Whitening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is fatiguing.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Weekly leads fell three weeks in a row, from 9 to 1.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Also fatiguing: RSA - Book Online Today, RSA - New Patients Welcome, RSA - Implant Financing.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Latest week: Reel - Aligner Day in the Life led with 17 leads.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Creatives: volume vs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22376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" name="Connector 4"/>
          <p:cNvCxnSpPr/>
          <p:nvPr/>
        </p:nvCxnSpPr>
        <p:spPr>
          <a:xfrm>
            <a:off x="1588008" y="5440680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069848" y="5349240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−100%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88008" y="4702454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4611014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8008" y="3964229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3872789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88008" y="3226003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134563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50%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88008" y="2487778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396338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100%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88008" y="1749552"/>
            <a:ext cx="58826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1658112"/>
            <a:ext cx="4267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150%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88008" y="1749552"/>
            <a:ext cx="0" cy="3691128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2224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058668" y="1749552"/>
            <a:ext cx="0" cy="3691128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9290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20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29328" y="1749552"/>
            <a:ext cx="0" cy="3691128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6356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40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999988" y="1749552"/>
            <a:ext cx="0" cy="3691128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63422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60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70648" y="1749552"/>
            <a:ext cx="0" cy="3691128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80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88008" y="5733288"/>
            <a:ext cx="588264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Leads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92608" y="3485388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Change vs prior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4014597" y="1749552"/>
            <a:ext cx="0" cy="3691128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588008" y="3964229"/>
            <a:ext cx="5882640" cy="0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6221730" y="3419954"/>
            <a:ext cx="438912" cy="43891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715473" y="3679425"/>
            <a:ext cx="421963" cy="421963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4921018" y="2291203"/>
            <a:ext cx="393149" cy="393149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560447" y="3745220"/>
            <a:ext cx="378960" cy="37896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344304" y="1977934"/>
            <a:ext cx="370048" cy="370048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72293" y="3131088"/>
            <a:ext cx="367004" cy="367004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200302" y="3737975"/>
            <a:ext cx="363920" cy="363920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128331" y="3444247"/>
            <a:ext cx="360795" cy="360795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12551" y="3537653"/>
            <a:ext cx="351159" cy="351159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840671" y="4011770"/>
            <a:ext cx="347853" cy="347853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840671" y="3317838"/>
            <a:ext cx="347853" cy="347853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625187" y="3352482"/>
            <a:ext cx="337622" cy="337622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553416" y="3930060"/>
            <a:ext cx="334099" cy="334099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409966" y="3741738"/>
            <a:ext cx="326866" cy="326866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051978" y="4799695"/>
            <a:ext cx="307512" cy="307512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695168" y="3983738"/>
            <a:ext cx="285802" cy="28580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695168" y="3511273"/>
            <a:ext cx="285802" cy="28580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2623991" y="2937813"/>
            <a:ext cx="281091" cy="28109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623991" y="4059916"/>
            <a:ext cx="281091" cy="28109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2552888" y="4003288"/>
            <a:ext cx="276230" cy="27623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198822" y="3204839"/>
            <a:ext cx="249032" cy="249032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030980" y="3547970"/>
            <a:ext cx="22364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Same Day Emergency Care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86673" y="3798966"/>
            <a:ext cx="1874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Northwind Official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657878" y="2396338"/>
            <a:ext cx="23088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Reel - Aligner Day in the Life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894582" y="4142468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Open Late Tonight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60072" y="2071518"/>
            <a:ext cx="23088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Static - Free Consult and Scan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85017" y="3223150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Video - Tour the Clinic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721801" y="3621792"/>
            <a:ext cx="22364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Free Invisalign Consult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011871" y="4094256"/>
            <a:ext cx="1874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Carousel - Smile Gallery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25946" y="3813731"/>
            <a:ext cx="172974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Carousel - Family Care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679448" y="179527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Test more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1795272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Scale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67944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Cut or rework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Refresh</a:t>
            </a:r>
          </a:p>
        </p:txBody>
      </p:sp>
      <p:sp>
        <p:nvSpPr>
          <p:cNvPr id="65" name="Oval 64"/>
          <p:cNvSpPr/>
          <p:nvPr/>
        </p:nvSpPr>
        <p:spPr>
          <a:xfrm>
            <a:off x="1588008" y="5843016"/>
            <a:ext cx="109728" cy="109728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75260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Google Ads</a:t>
            </a:r>
          </a:p>
        </p:txBody>
      </p:sp>
      <p:sp>
        <p:nvSpPr>
          <p:cNvPr id="67" name="Oval 66"/>
          <p:cNvSpPr/>
          <p:nvPr/>
        </p:nvSpPr>
        <p:spPr>
          <a:xfrm>
            <a:off x="2802128" y="5843016"/>
            <a:ext cx="109728" cy="109728"/>
          </a:xfrm>
          <a:prstGeom prst="ellipse">
            <a:avLst/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9667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Meta Ads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973568" y="1475232"/>
            <a:ext cx="365119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ectangle 69"/>
          <p:cNvSpPr/>
          <p:nvPr/>
        </p:nvSpPr>
        <p:spPr>
          <a:xfrm>
            <a:off x="7979054" y="1480718"/>
            <a:ext cx="364022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1" name="Connector 70"/>
          <p:cNvCxnSpPr/>
          <p:nvPr/>
        </p:nvCxnSpPr>
        <p:spPr>
          <a:xfrm>
            <a:off x="7973568" y="2801112"/>
            <a:ext cx="365119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229600" y="1731264"/>
            <a:ext cx="313913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229600" y="2023872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RSA - Same Day Emergency Care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is big and still growing.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229600" y="3078480"/>
            <a:ext cx="3139135" cy="29016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66 leads, +22% vs August.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Give it budget before testing anything new.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RSA - Book Online Today is big but fatiguing. Refresh it next.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Rotate fresh creative into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Static - $99 Whitening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Weekly leads fell three weeks in a row, from 9 to 1. Swap the hook or the offer and keep the landing page the same.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669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Give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RSA - Northwind Official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more budget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brings leads at $12.62, the lowest cost of any creative with 5 or more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Rework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RSA - Implants Done in One Place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moved −16% vs August, the slowest of your creatives (the best grew +122%). Test a new hook against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CREATIVES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refresh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Static - $99 Whitening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Its weekly leads are down from 9 to 1.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Creatives are utm_content values on paid leads, meaning a paid medium or an ad click ID (669 of 702). Case and punctuation are ignored, so Hero_CTA and hero-cta count once.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Weeks are full 7-day windows ending Sep 30. Fatiguing means weekly leads fell three weeks in a row, or the latest week is more than 40% below the creative's first week with leads (4 or more).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Spend: $27.9K from September 2026. Matched to creatives where the ad name equals utm_content.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Cost per lead in the summary divides all ad spend by all 702 paid leads.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Ad creative performance,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