
<file path=[Content_Types].xml><?xml version="1.0" encoding="utf-8"?>
<Types xmlns="http://schemas.openxmlformats.org/package/2006/content-types">
  <Default Extension="fntdata" ContentType="application/x-fontdata"/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</p:sldIdLst>
  <p:sldSz cx="12191695" cy="6858000" type="screen4x3"/>
  <p:notesSz cx="6858000" cy="9144000"/>
  <p:embeddedFontLst>
    <p:embeddedFont>
      <p:font typeface="Barlow" charset="0"/>
      <p:regular r:id="rId16"/>
      <p:bold r:id="rId17"/>
    </p:embeddedFont>
    <p:embeddedFont>
      <p:font typeface="Barlow Condensed" charset="0"/>
      <p:regular r:id="rId18"/>
      <p:bold r:id="rId19"/>
    </p:embeddedFont>
    <p:embeddedFont>
      <p:font typeface="IBM Plex Mono" charset="0"/>
      <p:regular r:id="rId20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font" Target="fonts/font1.fntdata"/><Relationship Id="rId17" Type="http://schemas.openxmlformats.org/officeDocument/2006/relationships/font" Target="fonts/font2.fntdata"/><Relationship Id="rId18" Type="http://schemas.openxmlformats.org/officeDocument/2006/relationships/font" Target="fonts/font3.fntdata"/><Relationship Id="rId19" Type="http://schemas.openxmlformats.org/officeDocument/2006/relationships/font" Target="fonts/font4.fntdata"/><Relationship Id="rId20" Type="http://schemas.openxmlformats.org/officeDocument/2006/relationships/font" Target="fonts/font5.fntdata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RSA - Same Day Emergency Care</c:v>
                </c:pt>
              </c:strCache>
            </c:strRef>
          </c:tx>
          <c:spPr>
            <a:solidFill>
              <a:srgbClr val="2C937B"/>
            </a:solidFill>
            <a:ln>
              <a:noFill/>
            </a:ln>
          </c:spPr>
          <c:invertIfNegative val="0"/>
          <c:cat>
            <c:strRef>
              <c:f>Sheet1!$A$2:$A$5</c:f>
              <c:strCache>
                <c:ptCount val="4"/>
                <c:pt idx="0">
                  <c:v>Sep 3</c:v>
                </c:pt>
                <c:pt idx="1">
                  <c:v>Sep 10</c:v>
                </c:pt>
                <c:pt idx="2">
                  <c:v>Sep 17</c:v>
                </c:pt>
                <c:pt idx="3">
                  <c:v>Sep 24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13.0</c:v>
                </c:pt>
                <c:pt idx="1">
                  <c:v>21.0</c:v>
                </c:pt>
                <c:pt idx="2">
                  <c:v>14.0</c:v>
                </c:pt>
                <c:pt idx="3">
                  <c:v>15.0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RSA - Northwind Official</c:v>
                </c:pt>
              </c:strCache>
            </c:strRef>
          </c:tx>
          <c:spPr>
            <a:solidFill>
              <a:srgbClr val="C98500"/>
            </a:solidFill>
            <a:ln>
              <a:noFill/>
            </a:ln>
          </c:spPr>
          <c:invertIfNegative val="0"/>
          <c:cat>
            <c:strRef>
              <c:f>Sheet1!$A$2:$A$5</c:f>
              <c:strCache>
                <c:ptCount val="4"/>
                <c:pt idx="0">
                  <c:v>Sep 3</c:v>
                </c:pt>
                <c:pt idx="1">
                  <c:v>Sep 10</c:v>
                </c:pt>
                <c:pt idx="2">
                  <c:v>Sep 17</c:v>
                </c:pt>
                <c:pt idx="3">
                  <c:v>Sep 24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10.0</c:v>
                </c:pt>
                <c:pt idx="1">
                  <c:v>17.0</c:v>
                </c:pt>
                <c:pt idx="2">
                  <c:v>15.0</c:v>
                </c:pt>
                <c:pt idx="3">
                  <c:v>11.0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Reel - Aligner Day in the Life</c:v>
                </c:pt>
              </c:strCache>
            </c:strRef>
          </c:tx>
          <c:spPr>
            <a:solidFill>
              <a:srgbClr val="D55181"/>
            </a:solidFill>
            <a:ln>
              <a:noFill/>
            </a:ln>
          </c:spPr>
          <c:invertIfNegative val="0"/>
          <c:cat>
            <c:strRef>
              <c:f>Sheet1!$A$2:$A$5</c:f>
              <c:strCache>
                <c:ptCount val="4"/>
                <c:pt idx="0">
                  <c:v>Sep 3</c:v>
                </c:pt>
                <c:pt idx="1">
                  <c:v>Sep 10</c:v>
                </c:pt>
                <c:pt idx="2">
                  <c:v>Sep 17</c:v>
                </c:pt>
                <c:pt idx="3">
                  <c:v>Sep 24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13.0</c:v>
                </c:pt>
                <c:pt idx="1">
                  <c:v>10.0</c:v>
                </c:pt>
                <c:pt idx="2">
                  <c:v>7.0</c:v>
                </c:pt>
                <c:pt idx="3">
                  <c:v>17.0</c:v>
                </c:pt>
              </c:numCache>
            </c:numRef>
          </c:val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Static - $99 Whitening</c:v>
                </c:pt>
              </c:strCache>
            </c:strRef>
          </c:tx>
          <c:spPr>
            <a:solidFill>
              <a:srgbClr val="3987E5"/>
            </a:solidFill>
            <a:ln>
              <a:noFill/>
            </a:ln>
          </c:spPr>
          <c:invertIfNegative val="0"/>
          <c:cat>
            <c:strRef>
              <c:f>Sheet1!$A$2:$A$5</c:f>
              <c:strCache>
                <c:ptCount val="4"/>
                <c:pt idx="0">
                  <c:v>Sep 3</c:v>
                </c:pt>
                <c:pt idx="1">
                  <c:v>Sep 10</c:v>
                </c:pt>
                <c:pt idx="2">
                  <c:v>Sep 17</c:v>
                </c:pt>
                <c:pt idx="3">
                  <c:v>Sep 24</c:v>
                </c:pt>
              </c:strCache>
            </c:strRef>
          </c:cat>
          <c:val>
            <c:numRef>
              <c:f>Sheet1!$E$2:$E$5</c:f>
              <c:numCache>
                <c:formatCode>General</c:formatCode>
                <c:ptCount val="4"/>
                <c:pt idx="0">
                  <c:v>9.0</c:v>
                </c:pt>
                <c:pt idx="1">
                  <c:v>5.0</c:v>
                </c:pt>
                <c:pt idx="2">
                  <c:v>2.0</c:v>
                </c:pt>
                <c:pt idx="3">
                  <c:v>1.0</c:v>
                </c:pt>
              </c:numCache>
            </c:numRef>
          </c:val>
        </c:ser>
        <c:gapWidth val="70"/>
        <c:overlap val="-8"/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ln w="9525">
            <a:solidFill>
              <a:srgbClr val="35413D"/>
            </a:solidFill>
          </a:ln>
        </c:spPr>
        <c:txPr>
          <a:bodyPr/>
          <a:lstStyle/>
          <a:p>
            <a:pPr>
              <a:defRPr sz="1000" b="0" i="0">
                <a:solidFill>
                  <a:srgbClr val="859791"/>
                </a:solidFill>
                <a:latin typeface="Barlow Condensed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l"/>
        <c:majorGridlines>
          <c:spPr>
            <a:ln w="9525">
              <a:solidFill>
                <a:srgbClr val="1A2723"/>
              </a:solidFill>
            </a:ln>
          </c:spPr>
        </c:majorGridlines>
        <c:numFmt formatCode="#,##0" sourceLinked="0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000" b="0" i="0">
                <a:solidFill>
                  <a:srgbClr val="859791"/>
                </a:solidFill>
                <a:latin typeface="Barlow Condensed"/>
              </a:defRPr>
            </a:pPr>
          </a:p>
        </c:txPr>
        <c:crossAx val="-2068027336"/>
        <c:crosses val="autoZero"/>
      </c:valAx>
      <c:spPr>
        <a:noFill/>
        <a:ln>
          <a:noFill/>
        </a:ln>
      </c:spPr>
    </c:plotArea>
    <c:legend>
      <c:legendPos val="b"/>
      <c:overlay val="0"/>
      <c:txPr>
        <a:bodyPr/>
        <a:lstStyle/>
        <a:p>
          <a:pPr>
            <a:defRPr sz="1050" b="0" i="0">
              <a:solidFill>
                <a:srgbClr val="B3C2BD"/>
              </a:solidFill>
              <a:latin typeface="Barlow"/>
            </a:defRPr>
          </a:pPr>
        </a:p>
      </c:txPr>
    </c:legend>
    <c:dispBlanksAs val="gap"/>
  </c:chart>
  <c:spPr>
    <a:noFill/>
    <a:ln>
      <a:noFill/>
    </a:ln>
  </c:spPr>
  <c:txPr>
    <a:bodyPr/>
    <a:lstStyle/>
    <a:p>
      <a:pPr>
        <a:defRPr sz="1050" b="0" i="0">
          <a:solidFill>
            <a:srgbClr val="859791"/>
          </a:solidFill>
          <a:latin typeface="Barlow Condensed"/>
        </a:defRPr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0B3229"/>
            </a:gs>
            <a:gs pos="70000">
              <a:srgbClr val="05110E"/>
            </a:gs>
            <a:gs pos="100000">
              <a:srgbClr val="05110E"/>
            </a:gs>
          </a:gsLst>
          <a:lin ang="27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38912"/>
            <a:ext cx="6400800" cy="29260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400" b="1" i="0">
                <a:solidFill>
                  <a:srgbClr val="F3F5F8"/>
                </a:solidFill>
                <a:latin typeface="Barlow"/>
              </a:rPr>
              <a:t>Northwind Dental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1828800"/>
            <a:ext cx="8229600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400" b="1" i="0">
                <a:solidFill>
                  <a:srgbClr val="47A58E"/>
                </a:solidFill>
                <a:latin typeface="Barlow"/>
              </a:rPr>
              <a:t>Ad creative performance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933852" y="1828800"/>
            <a:ext cx="4572000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400" b="0" i="0">
                <a:solidFill>
                  <a:srgbClr val="B3C2BD"/>
                </a:solidFill>
                <a:latin typeface="Barlow"/>
              </a:rPr>
              <a:t>September 2026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66928" y="2240280"/>
            <a:ext cx="10058400" cy="235762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95000"/>
              </a:lnSpc>
            </a:pPr>
            <a:r>
              <a:rPr sz="5000" b="1" i="0">
                <a:solidFill>
                  <a:srgbClr val="47A58E"/>
                </a:solidFill>
                <a:latin typeface="Barlow"/>
              </a:rPr>
              <a:t>RSA - Same Day Emergency Care</a:t>
            </a:r>
            <a:r>
              <a:rPr sz="5000" b="1" i="0">
                <a:solidFill>
                  <a:srgbClr val="F3F5F8"/>
                </a:solidFill>
                <a:latin typeface="Barlow"/>
              </a:rPr>
              <a:t> brought 66 paid leads, 10% of the total.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66928" y="4735068"/>
            <a:ext cx="8595360" cy="82296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15000"/>
              </a:lnSpc>
            </a:pPr>
            <a:r>
              <a:rPr sz="1600" b="0" i="0">
                <a:solidFill>
                  <a:srgbClr val="B3C2BD"/>
                </a:solidFill>
                <a:latin typeface="Barlow"/>
              </a:rPr>
              <a:t>21 creatives brought 669 paid leads in September. 4 are fatiguing. For Static - $99 Whitening, weekly leads fell three weeks in a row, from 9 to 1.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66928" y="5806440"/>
            <a:ext cx="2089861" cy="292608"/>
          </a:xfrm>
          <a:prstGeom prst="roundRect">
            <a:avLst>
              <a:gd name="adj" fmla="val 46875"/>
            </a:avLst>
          </a:prstGeom>
          <a:solidFill>
            <a:srgbClr val="0C1A16"/>
          </a:solidFill>
          <a:ln w="9525">
            <a:solidFill>
              <a:srgbClr val="202D2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8" name="Oval 7"/>
          <p:cNvSpPr/>
          <p:nvPr/>
        </p:nvSpPr>
        <p:spPr>
          <a:xfrm>
            <a:off x="681228" y="5911596"/>
            <a:ext cx="82296" cy="82296"/>
          </a:xfrm>
          <a:prstGeom prst="ellipse">
            <a:avLst/>
          </a:prstGeom>
          <a:solidFill>
            <a:srgbClr val="0160B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41248" y="5806440"/>
            <a:ext cx="1815541" cy="29260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50" b="1" i="0">
                <a:solidFill>
                  <a:srgbClr val="F3F5F8"/>
                </a:solidFill>
                <a:latin typeface="Barlow"/>
              </a:rPr>
              <a:t>UTM Grabber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751533" y="5806440"/>
            <a:ext cx="2089861" cy="29260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50" b="0" i="0">
                <a:solidFill>
                  <a:srgbClr val="859791"/>
                </a:solidFill>
                <a:latin typeface="Barlow"/>
              </a:rPr>
              <a:t>1,120 leads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2748229" y="5806440"/>
            <a:ext cx="2150212" cy="292608"/>
          </a:xfrm>
          <a:prstGeom prst="roundRect">
            <a:avLst>
              <a:gd name="adj" fmla="val 46875"/>
            </a:avLst>
          </a:prstGeom>
          <a:solidFill>
            <a:srgbClr val="0C1A16"/>
          </a:solidFill>
          <a:ln w="9525">
            <a:solidFill>
              <a:srgbClr val="202D2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Oval 11"/>
          <p:cNvSpPr/>
          <p:nvPr/>
        </p:nvSpPr>
        <p:spPr>
          <a:xfrm>
            <a:off x="2862529" y="5911596"/>
            <a:ext cx="82296" cy="82296"/>
          </a:xfrm>
          <a:prstGeom prst="ellipse">
            <a:avLst/>
          </a:prstGeom>
          <a:solidFill>
            <a:srgbClr val="1A73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3022549" y="5806440"/>
            <a:ext cx="1875892" cy="29260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50" b="1" i="0">
                <a:solidFill>
                  <a:srgbClr val="F3F5F8"/>
                </a:solidFill>
                <a:latin typeface="Barlow"/>
              </a:rPr>
              <a:t>Google Ads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832708" y="5806440"/>
            <a:ext cx="2150212" cy="29260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50" b="0" i="0">
                <a:solidFill>
                  <a:srgbClr val="859791"/>
                </a:solidFill>
                <a:latin typeface="Barlow"/>
              </a:rPr>
              <a:t>$18.8K spend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4989881" y="5806440"/>
            <a:ext cx="2021281" cy="292608"/>
          </a:xfrm>
          <a:prstGeom prst="roundRect">
            <a:avLst>
              <a:gd name="adj" fmla="val 46875"/>
            </a:avLst>
          </a:prstGeom>
          <a:solidFill>
            <a:srgbClr val="0C1A16"/>
          </a:solidFill>
          <a:ln w="9525">
            <a:solidFill>
              <a:srgbClr val="202D2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Oval 15"/>
          <p:cNvSpPr/>
          <p:nvPr/>
        </p:nvSpPr>
        <p:spPr>
          <a:xfrm>
            <a:off x="5104181" y="5911596"/>
            <a:ext cx="82296" cy="82296"/>
          </a:xfrm>
          <a:prstGeom prst="ellipse">
            <a:avLst/>
          </a:prstGeom>
          <a:solidFill>
            <a:srgbClr val="0866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5264201" y="5806440"/>
            <a:ext cx="1746961" cy="29260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50" b="1" i="0">
                <a:solidFill>
                  <a:srgbClr val="F3F5F8"/>
                </a:solidFill>
                <a:latin typeface="Barlow"/>
              </a:rPr>
              <a:t>Meta Ads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946800" y="5806440"/>
            <a:ext cx="2021281" cy="29260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50" b="0" i="0">
                <a:solidFill>
                  <a:srgbClr val="859791"/>
                </a:solidFill>
                <a:latin typeface="Barlow"/>
              </a:rPr>
              <a:t>$9,100 spend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7102602" y="5806440"/>
            <a:ext cx="2508199" cy="292608"/>
          </a:xfrm>
          <a:prstGeom prst="roundRect">
            <a:avLst>
              <a:gd name="adj" fmla="val 46875"/>
            </a:avLst>
          </a:prstGeom>
          <a:solidFill>
            <a:srgbClr val="0C1A16"/>
          </a:solidFill>
          <a:ln w="9525">
            <a:solidFill>
              <a:srgbClr val="202D2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0" name="Oval 19"/>
          <p:cNvSpPr/>
          <p:nvPr/>
        </p:nvSpPr>
        <p:spPr>
          <a:xfrm>
            <a:off x="7216902" y="5911596"/>
            <a:ext cx="82296" cy="82296"/>
          </a:xfrm>
          <a:prstGeom prst="ellipse">
            <a:avLst/>
          </a:prstGeom>
          <a:solidFill>
            <a:srgbClr val="0E7C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7376922" y="5806440"/>
            <a:ext cx="2233879" cy="29260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50" b="1" i="0">
                <a:solidFill>
                  <a:srgbClr val="F3F5F8"/>
                </a:solidFill>
                <a:latin typeface="Barlow"/>
              </a:rPr>
              <a:t>Sample data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265262" y="5806440"/>
            <a:ext cx="2508199" cy="29260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50" b="0" i="0">
                <a:solidFill>
                  <a:srgbClr val="859791"/>
                </a:solidFill>
                <a:latin typeface="Barlow"/>
              </a:rPr>
              <a:t>fictional business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5110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20624"/>
            <a:ext cx="11057839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00" b="1" i="0">
                <a:solidFill>
                  <a:srgbClr val="47A58E"/>
                </a:solidFill>
                <a:latin typeface="Barlow"/>
              </a:rPr>
              <a:t>The takeaway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7839" cy="109118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3400" b="1" i="0">
                <a:solidFill>
                  <a:srgbClr val="47A58E"/>
                </a:solidFill>
                <a:latin typeface="Barlow"/>
              </a:rPr>
              <a:t>RSA - Same Day Emergency Care</a:t>
            </a:r>
            <a:r>
              <a:rPr sz="3400" b="1" i="0">
                <a:solidFill>
                  <a:srgbClr val="F3F5F8"/>
                </a:solidFill>
                <a:latin typeface="Barlow"/>
              </a:rPr>
              <a:t> brought 10% of your creative leads.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66928" y="2023872"/>
            <a:ext cx="3576218" cy="1511808"/>
          </a:xfrm>
          <a:prstGeom prst="roundRect">
            <a:avLst>
              <a:gd name="adj" fmla="val 9677"/>
            </a:avLst>
          </a:prstGeom>
          <a:solidFill>
            <a:srgbClr val="0C1A16"/>
          </a:solidFill>
          <a:ln w="9525">
            <a:solidFill>
              <a:srgbClr val="202D2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5" name="TextBox 4"/>
          <p:cNvSpPr txBox="1"/>
          <p:nvPr/>
        </p:nvSpPr>
        <p:spPr>
          <a:xfrm>
            <a:off x="768096" y="2206752"/>
            <a:ext cx="3173882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50" b="0" i="0">
                <a:solidFill>
                  <a:srgbClr val="B3C2BD"/>
                </a:solidFill>
                <a:latin typeface="Barlow"/>
              </a:rPr>
              <a:t>Creative leads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68096" y="2517648"/>
            <a:ext cx="3173882" cy="622757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4264" b="1" i="0">
                <a:solidFill>
                  <a:srgbClr val="F3F5F8"/>
                </a:solidFill>
                <a:latin typeface="Barlow Condensed"/>
              </a:rPr>
              <a:t>669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68096" y="3160735"/>
            <a:ext cx="3173882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050" b="0" i="0">
                <a:solidFill>
                  <a:srgbClr val="4ED38A"/>
                </a:solidFill>
                <a:latin typeface="Barlow Condensed"/>
              </a:rPr>
              <a:t>▲ +9%  vs August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307738" y="2023872"/>
            <a:ext cx="3576218" cy="1511808"/>
          </a:xfrm>
          <a:prstGeom prst="roundRect">
            <a:avLst>
              <a:gd name="adj" fmla="val 9677"/>
            </a:avLst>
          </a:prstGeom>
          <a:solidFill>
            <a:srgbClr val="0C1A16"/>
          </a:solidFill>
          <a:ln w="9525">
            <a:solidFill>
              <a:srgbClr val="202D2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TextBox 8"/>
          <p:cNvSpPr txBox="1"/>
          <p:nvPr/>
        </p:nvSpPr>
        <p:spPr>
          <a:xfrm>
            <a:off x="4508906" y="2206752"/>
            <a:ext cx="3173882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50" b="0" i="0">
                <a:solidFill>
                  <a:srgbClr val="B3C2BD"/>
                </a:solidFill>
                <a:latin typeface="Barlow"/>
              </a:rPr>
              <a:t>Ad spend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508906" y="2517648"/>
            <a:ext cx="3173882" cy="622757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4264" b="1" i="0">
                <a:solidFill>
                  <a:srgbClr val="F3F5F8"/>
                </a:solidFill>
                <a:latin typeface="Barlow Condensed"/>
              </a:rPr>
              <a:t>$27.9K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8048549" y="2023872"/>
            <a:ext cx="3576218" cy="1511808"/>
          </a:xfrm>
          <a:prstGeom prst="roundRect">
            <a:avLst>
              <a:gd name="adj" fmla="val 9677"/>
            </a:avLst>
          </a:prstGeom>
          <a:solidFill>
            <a:srgbClr val="0C1A16"/>
          </a:solidFill>
          <a:ln w="9525">
            <a:solidFill>
              <a:srgbClr val="202D2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TextBox 11"/>
          <p:cNvSpPr txBox="1"/>
          <p:nvPr/>
        </p:nvSpPr>
        <p:spPr>
          <a:xfrm>
            <a:off x="8249717" y="2206752"/>
            <a:ext cx="3173882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50" b="0" i="0">
                <a:solidFill>
                  <a:srgbClr val="B3C2BD"/>
                </a:solidFill>
                <a:latin typeface="Barlow"/>
              </a:rPr>
              <a:t>Cost per lead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249717" y="2517648"/>
            <a:ext cx="3173882" cy="622757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4264" b="1" i="0">
                <a:solidFill>
                  <a:srgbClr val="F3F5F8"/>
                </a:solidFill>
                <a:latin typeface="Barlow Condensed"/>
              </a:rPr>
              <a:t>$39.81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566928" y="3700272"/>
            <a:ext cx="3576218" cy="1511808"/>
          </a:xfrm>
          <a:prstGeom prst="roundRect">
            <a:avLst>
              <a:gd name="adj" fmla="val 9677"/>
            </a:avLst>
          </a:prstGeom>
          <a:solidFill>
            <a:srgbClr val="0C1A16"/>
          </a:solidFill>
          <a:ln w="9525">
            <a:solidFill>
              <a:srgbClr val="202D2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TextBox 14"/>
          <p:cNvSpPr txBox="1"/>
          <p:nvPr/>
        </p:nvSpPr>
        <p:spPr>
          <a:xfrm>
            <a:off x="768096" y="3883152"/>
            <a:ext cx="3173882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50" b="0" i="0">
                <a:solidFill>
                  <a:srgbClr val="B3C2BD"/>
                </a:solidFill>
                <a:latin typeface="Barlow"/>
              </a:rPr>
              <a:t>Fatiguing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68096" y="4194048"/>
            <a:ext cx="3173882" cy="622757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4264" b="1" i="0">
                <a:solidFill>
                  <a:srgbClr val="F3F5F8"/>
                </a:solidFill>
                <a:latin typeface="Barlow Condensed"/>
              </a:rPr>
              <a:t>4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4307738" y="3700272"/>
            <a:ext cx="3576218" cy="1511808"/>
          </a:xfrm>
          <a:prstGeom prst="roundRect">
            <a:avLst>
              <a:gd name="adj" fmla="val 9677"/>
            </a:avLst>
          </a:prstGeom>
          <a:solidFill>
            <a:srgbClr val="0C1A16"/>
          </a:solidFill>
          <a:ln w="9525">
            <a:solidFill>
              <a:srgbClr val="202D2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8" name="TextBox 17"/>
          <p:cNvSpPr txBox="1"/>
          <p:nvPr/>
        </p:nvSpPr>
        <p:spPr>
          <a:xfrm>
            <a:off x="4508906" y="3883152"/>
            <a:ext cx="3173882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50" b="0" i="0">
                <a:solidFill>
                  <a:srgbClr val="B3C2BD"/>
                </a:solidFill>
                <a:latin typeface="Barlow"/>
              </a:rPr>
              <a:t>Paid leads tagged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508906" y="4194048"/>
            <a:ext cx="3173882" cy="622757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4264" b="1" i="0">
                <a:solidFill>
                  <a:srgbClr val="F3F5F8"/>
                </a:solidFill>
                <a:latin typeface="Barlow Condensed"/>
              </a:rPr>
              <a:t>95%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508906" y="4837135"/>
            <a:ext cx="3173882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050" b="0" i="0">
                <a:solidFill>
                  <a:srgbClr val="859791"/>
                </a:solidFill>
                <a:latin typeface="Barlow Condensed"/>
              </a:rPr>
              <a:t>Flat vs August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66928" y="5486400"/>
            <a:ext cx="11057839" cy="82296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15000"/>
              </a:lnSpc>
            </a:pPr>
            <a:r>
              <a:rPr sz="1450" b="0" i="0">
                <a:solidFill>
                  <a:srgbClr val="B3C2BD"/>
                </a:solidFill>
                <a:latin typeface="Barlow"/>
              </a:rPr>
              <a:t>RSA - Northwind Official and Reel - Aligner Day in the Life followed with 59 and 48.</a:t>
            </a:r>
          </a:p>
          <a:p>
            <a:pPr algn="l">
              <a:lnSpc>
                <a:spcPct val="115000"/>
              </a:lnSpc>
              <a:spcBef>
                <a:spcPts val="797"/>
              </a:spcBef>
            </a:pPr>
            <a:r>
              <a:rPr sz="1450" b="0" i="0">
                <a:solidFill>
                  <a:srgbClr val="B3C2BD"/>
                </a:solidFill>
                <a:latin typeface="Barlow"/>
              </a:rPr>
              <a:t>Static - $99 Whitening is fatiguing, but it is not one of your top three.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66928" y="6437376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00" b="0" i="0">
                <a:solidFill>
                  <a:srgbClr val="859791"/>
                </a:solidFill>
                <a:latin typeface="Barlow Condensed"/>
              </a:rPr>
              <a:t>Ad creative performance, Northwind Dental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9795967" y="6437376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00" b="0" i="0">
                <a:solidFill>
                  <a:srgbClr val="859791"/>
                </a:solidFill>
                <a:latin typeface="Barlow Condensed"/>
              </a:rPr>
              <a:t>2 / 9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5110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20624"/>
            <a:ext cx="11057839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00" b="1" i="0">
                <a:solidFill>
                  <a:srgbClr val="47A58E"/>
                </a:solidFill>
                <a:latin typeface="Barlow"/>
              </a:rPr>
              <a:t>Leaderboard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7839" cy="57302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3400" b="1" i="0">
                <a:solidFill>
                  <a:srgbClr val="F3F5F8"/>
                </a:solidFill>
                <a:latin typeface="Barlow"/>
              </a:rPr>
              <a:t>Which </a:t>
            </a:r>
            <a:r>
              <a:rPr sz="3400" b="1" i="0">
                <a:solidFill>
                  <a:srgbClr val="47A58E"/>
                </a:solidFill>
                <a:latin typeface="Barlow"/>
              </a:rPr>
              <a:t>creatives</a:t>
            </a:r>
            <a:r>
              <a:rPr sz="3400" b="1" i="0">
                <a:solidFill>
                  <a:srgbClr val="F3F5F8"/>
                </a:solidFill>
                <a:latin typeface="Barlow"/>
              </a:rPr>
              <a:t> brought leads.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1322832"/>
            <a:ext cx="8778240" cy="36576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50" b="0" i="0">
                <a:solidFill>
                  <a:srgbClr val="B3C2BD"/>
                </a:solidFill>
                <a:latin typeface="Barlow"/>
              </a:rPr>
              <a:t>utm_content on paid leads, ranked by leads. Weekly lines cover the last 4 full weeks.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66928" y="1789176"/>
            <a:ext cx="11057839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400" b="1" i="0">
                <a:solidFill>
                  <a:srgbClr val="F3F5F8"/>
                </a:solidFill>
                <a:latin typeface="Barlow"/>
              </a:rPr>
              <a:t>Leads by </a:t>
            </a:r>
            <a:r>
              <a:rPr sz="1400" b="1" i="0">
                <a:solidFill>
                  <a:srgbClr val="47A58E"/>
                </a:solidFill>
                <a:latin typeface="Barlow"/>
              </a:rPr>
              <a:t>creative</a:t>
            </a:r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566928" y="2200656"/>
          <a:ext cx="11057838" cy="3328416"/>
        </p:xfrm>
        <a:graphic>
          <a:graphicData uri="http://schemas.openxmlformats.org/drawingml/2006/table">
            <a:tbl>
              <a:tblPr firstRow="0" bandRow="0" firstCol="0" lastRow="0" lastCol="0" bandCol="0">
                <a:tableStyleId>{2D5ABB26-0587-4C30-8999-92F81FD0307C}</a:tableStyleId>
              </a:tblPr>
              <a:tblGrid>
                <a:gridCol w="446281"/>
                <a:gridCol w="2280989"/>
                <a:gridCol w="1983469"/>
                <a:gridCol w="1983469"/>
                <a:gridCol w="991734"/>
                <a:gridCol w="991734"/>
                <a:gridCol w="1190081"/>
                <a:gridCol w="1190081"/>
              </a:tblGrid>
              <a:tr h="475488">
                <a:tc>
                  <a:txBody>
                    <a:bodyPr wrap="none"/>
                    <a:lstStyle/>
                    <a:p>
                      <a:pPr algn="l"/>
                      <a:r>
                        <a:rPr sz="950" b="1" i="0">
                          <a:solidFill>
                            <a:srgbClr val="859791"/>
                          </a:solidFill>
                          <a:latin typeface="Barlow Condensed"/>
                        </a:rPr>
                        <a:t>#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142420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950" b="1" i="0">
                          <a:solidFill>
                            <a:srgbClr val="859791"/>
                          </a:solidFill>
                          <a:latin typeface="Barlow Condensed"/>
                        </a:rPr>
                        <a:t>Creative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142420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950" b="1" i="0">
                          <a:solidFill>
                            <a:srgbClr val="859791"/>
                          </a:solidFill>
                          <a:latin typeface="Barlow Condensed"/>
                        </a:rPr>
                        <a:t>Campaign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142420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950" b="1" i="0">
                          <a:solidFill>
                            <a:srgbClr val="859791"/>
                          </a:solidFill>
                          <a:latin typeface="Barlow Condensed"/>
                        </a:rPr>
                        <a:t>Leads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142420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950" b="1" i="0">
                          <a:solidFill>
                            <a:srgbClr val="859791"/>
                          </a:solidFill>
                          <a:latin typeface="Barlow Condensed"/>
                        </a:rPr>
                        <a:t>Cost per lead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142420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950" b="1" i="0">
                          <a:solidFill>
                            <a:srgbClr val="859791"/>
                          </a:solidFill>
                          <a:latin typeface="Barlow Condensed"/>
                        </a:rPr>
                        <a:t>vs August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142420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950" b="1" i="0">
                          <a:solidFill>
                            <a:srgbClr val="859791"/>
                          </a:solidFill>
                          <a:latin typeface="Barlow Condensed"/>
                        </a:rPr>
                        <a:t>Weekly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142420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950" b="1" i="0">
                          <a:solidFill>
                            <a:srgbClr val="859791"/>
                          </a:solidFill>
                          <a:latin typeface="Barlow Condensed"/>
                        </a:rPr>
                        <a:t>Status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142420"/>
                    </a:solidFill>
                  </a:tcPr>
                </a:tc>
              </a:tr>
              <a:tr h="475488"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859791"/>
                          </a:solidFill>
                          <a:latin typeface="Barlow"/>
                        </a:rPr>
                        <a:t>1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152D27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1" i="0">
                          <a:solidFill>
                            <a:srgbClr val="F3F5F8"/>
                          </a:solidFill>
                          <a:latin typeface="Barlow"/>
                        </a:rPr>
                        <a:t>RSA - Same Day Emergency…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152D27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B3C2BD"/>
                          </a:solidFill>
                          <a:latin typeface="IBM Plex Mono"/>
                        </a:rPr>
                        <a:t>emergency_dentist… +2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152D27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F3F5F8"/>
                          </a:solidFill>
                          <a:latin typeface="Barlow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152D27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F3F5F8"/>
                          </a:solidFill>
                          <a:latin typeface="Barlow"/>
                        </a:rPr>
                        <a:t>$50.82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152D27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1" i="0">
                          <a:solidFill>
                            <a:srgbClr val="4ED38A"/>
                          </a:solidFill>
                          <a:latin typeface="Barlow"/>
                        </a:rPr>
                        <a:t>▲ +22%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152D27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F3F5F8"/>
                          </a:solidFill>
                          <a:latin typeface="Barlow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152D27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F3F5F8"/>
                          </a:solidFill>
                          <a:latin typeface="Barlow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152D27"/>
                    </a:solidFill>
                  </a:tcPr>
                </a:tc>
              </a:tr>
              <a:tr h="475488"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859791"/>
                          </a:solidFill>
                          <a:latin typeface="Barlow"/>
                        </a:rPr>
                        <a:t>2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1" i="0">
                          <a:solidFill>
                            <a:srgbClr val="F3F5F8"/>
                          </a:solidFill>
                          <a:latin typeface="Barlow"/>
                        </a:rPr>
                        <a:t>RSA - Northwind Official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B3C2BD"/>
                          </a:solidFill>
                          <a:latin typeface="IBM Plex Mono"/>
                        </a:rPr>
                        <a:t>brand_northwind_d… +3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F3F5F8"/>
                          </a:solidFill>
                          <a:latin typeface="Barlow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F3F5F8"/>
                          </a:solidFill>
                          <a:latin typeface="Barlow"/>
                        </a:rPr>
                        <a:t>$12.62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1" i="0">
                          <a:solidFill>
                            <a:srgbClr val="4ED38A"/>
                          </a:solidFill>
                          <a:latin typeface="Barlow"/>
                        </a:rPr>
                        <a:t>▲ +5%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F3F5F8"/>
                          </a:solidFill>
                          <a:latin typeface="Barlow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F3F5F8"/>
                          </a:solidFill>
                          <a:latin typeface="Barlow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</a:tr>
              <a:tr h="475488"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859791"/>
                          </a:solidFill>
                          <a:latin typeface="Barlow"/>
                        </a:rPr>
                        <a:t>3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1" i="0">
                          <a:solidFill>
                            <a:srgbClr val="F3F5F8"/>
                          </a:solidFill>
                          <a:latin typeface="Barlow"/>
                        </a:rPr>
                        <a:t>Reel - Aligner Day in the Life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B3C2BD"/>
                          </a:solidFill>
                          <a:latin typeface="IBM Plex Mono"/>
                        </a:rPr>
                        <a:t>invisalign_consul… +2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F3F5F8"/>
                          </a:solidFill>
                          <a:latin typeface="Barlow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F3F5F8"/>
                          </a:solidFill>
                          <a:latin typeface="Barlow"/>
                        </a:rPr>
                        <a:t>$23.09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1" i="0">
                          <a:solidFill>
                            <a:srgbClr val="4ED38A"/>
                          </a:solidFill>
                          <a:latin typeface="Barlow"/>
                        </a:rPr>
                        <a:t>▲ +100%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F3F5F8"/>
                          </a:solidFill>
                          <a:latin typeface="Barlow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F3F5F8"/>
                          </a:solidFill>
                          <a:latin typeface="Barlow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</a:tr>
              <a:tr h="475488"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859791"/>
                          </a:solidFill>
                          <a:latin typeface="Barlow"/>
                        </a:rPr>
                        <a:t>4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1" i="0">
                          <a:solidFill>
                            <a:srgbClr val="F3F5F8"/>
                          </a:solidFill>
                          <a:latin typeface="Barlow"/>
                        </a:rPr>
                        <a:t>RSA - Open Late Tonight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B3C2BD"/>
                          </a:solidFill>
                          <a:latin typeface="IBM Plex Mono"/>
                        </a:rPr>
                        <a:t>emergency_dentist…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F3F5F8"/>
                          </a:solidFill>
                          <a:latin typeface="Barlow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F3F5F8"/>
                          </a:solidFill>
                          <a:latin typeface="Barlow"/>
                        </a:rPr>
                        <a:t>$52.22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1" i="0">
                          <a:solidFill>
                            <a:srgbClr val="859791"/>
                          </a:solidFill>
                          <a:latin typeface="Barlow"/>
                        </a:rPr>
                        <a:t>Flat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F3F5F8"/>
                          </a:solidFill>
                          <a:latin typeface="Barlow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F3F5F8"/>
                          </a:solidFill>
                          <a:latin typeface="Barlow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</a:tr>
              <a:tr h="475488"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859791"/>
                          </a:solidFill>
                          <a:latin typeface="Barlow"/>
                        </a:rPr>
                        <a:t>5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1" i="0">
                          <a:solidFill>
                            <a:srgbClr val="F3F5F8"/>
                          </a:solidFill>
                          <a:latin typeface="Barlow"/>
                        </a:rPr>
                        <a:t>Static - Free Consult and Scan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B3C2BD"/>
                          </a:solidFill>
                          <a:latin typeface="IBM Plex Mono"/>
                        </a:rPr>
                        <a:t>invisalign_consul… +3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F3F5F8"/>
                          </a:solidFill>
                          <a:latin typeface="Barlow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F3F5F8"/>
                          </a:solidFill>
                          <a:latin typeface="Barlow"/>
                        </a:rPr>
                        <a:t>$27.30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1" i="0">
                          <a:solidFill>
                            <a:srgbClr val="4ED38A"/>
                          </a:solidFill>
                          <a:latin typeface="Barlow"/>
                        </a:rPr>
                        <a:t>▲ +122%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F3F5F8"/>
                          </a:solidFill>
                          <a:latin typeface="Barlow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F3F5F8"/>
                          </a:solidFill>
                          <a:latin typeface="Barlow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</a:tr>
              <a:tr h="475488"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859791"/>
                          </a:solidFill>
                          <a:latin typeface="Barlow"/>
                        </a:rPr>
                        <a:t>6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1" i="0">
                          <a:solidFill>
                            <a:srgbClr val="F3F5F8"/>
                          </a:solidFill>
                          <a:latin typeface="Barlow"/>
                        </a:rPr>
                        <a:t>Video - Tour the Clinic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B3C2BD"/>
                          </a:solidFill>
                          <a:latin typeface="IBM Plex Mono"/>
                        </a:rPr>
                        <a:t>retargeting_site_… +2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F3F5F8"/>
                          </a:solidFill>
                          <a:latin typeface="Barlow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F3F5F8"/>
                          </a:solidFill>
                          <a:latin typeface="Barlow"/>
                        </a:rPr>
                        <a:t>$23.52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1" i="0">
                          <a:solidFill>
                            <a:srgbClr val="4ED38A"/>
                          </a:solidFill>
                          <a:latin typeface="Barlow"/>
                        </a:rPr>
                        <a:t>▲ +44%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F3F5F8"/>
                          </a:solidFill>
                          <a:latin typeface="Barlow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F3F5F8"/>
                          </a:solidFill>
                          <a:latin typeface="Barlow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5369107" y="2795016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F3F5F8"/>
                </a:solidFill>
                <a:latin typeface="Barlow"/>
              </a:rPr>
              <a:t>66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963467" y="2868168"/>
            <a:ext cx="1206229" cy="91440"/>
          </a:xfrm>
          <a:prstGeom prst="roundRect">
            <a:avLst>
              <a:gd name="adj" fmla="val 10000"/>
            </a:avLst>
          </a:prstGeom>
          <a:solidFill>
            <a:srgbClr val="1A272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ounded Rectangle 8"/>
          <p:cNvSpPr/>
          <p:nvPr/>
        </p:nvSpPr>
        <p:spPr>
          <a:xfrm>
            <a:off x="5963467" y="2868168"/>
            <a:ext cx="1206229" cy="91440"/>
          </a:xfrm>
          <a:prstGeom prst="roundRect">
            <a:avLst>
              <a:gd name="adj" fmla="val 10000"/>
            </a:avLst>
          </a:prstGeom>
          <a:solidFill>
            <a:srgbClr val="2C937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" name="Freeform 9"/>
          <p:cNvSpPr/>
          <p:nvPr/>
        </p:nvSpPr>
        <p:spPr>
          <a:xfrm>
            <a:off x="9336024" y="2794955"/>
            <a:ext cx="1005840" cy="237744"/>
          </a:xfrm>
          <a:custGeom>
            <a:avLst/>
            <a:gdLst/>
            <a:ahLst/>
            <a:cxnLst/>
            <a:rect l="l" t="t" r="r" b="b"/>
            <a:pathLst>
              <a:path w="11000" h="2600">
                <a:moveTo>
                  <a:pt x="0" y="2600"/>
                </a:moveTo>
                <a:lnTo>
                  <a:pt x="3666" y="0"/>
                </a:lnTo>
                <a:lnTo>
                  <a:pt x="7333" y="2275"/>
                </a:lnTo>
                <a:lnTo>
                  <a:pt x="11000" y="1950"/>
                </a:lnTo>
              </a:path>
            </a:pathLst>
          </a:custGeom>
          <a:noFill/>
          <a:ln w="22225" cap="rnd">
            <a:solidFill>
              <a:srgbClr val="2C937B"/>
            </a:solidFill>
            <a:round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>
            <a:off x="10300737" y="2932176"/>
            <a:ext cx="82296" cy="82296"/>
          </a:xfrm>
          <a:prstGeom prst="ellipse">
            <a:avLst/>
          </a:prstGeom>
          <a:solidFill>
            <a:srgbClr val="2C937B"/>
          </a:solidFill>
          <a:ln w="12700">
            <a:solidFill>
              <a:srgbClr val="0C1A1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10526126" y="2804160"/>
            <a:ext cx="630936" cy="219456"/>
          </a:xfrm>
          <a:prstGeom prst="roundRect">
            <a:avLst>
              <a:gd name="adj" fmla="val 50000"/>
            </a:avLst>
          </a:prstGeom>
          <a:solidFill>
            <a:srgbClr val="16332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" name="TextBox 12"/>
          <p:cNvSpPr txBox="1"/>
          <p:nvPr/>
        </p:nvSpPr>
        <p:spPr>
          <a:xfrm>
            <a:off x="10526126" y="2804160"/>
            <a:ext cx="630936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50" b="1" i="0">
                <a:solidFill>
                  <a:srgbClr val="4ED38A"/>
                </a:solidFill>
                <a:latin typeface="Barlow"/>
              </a:rPr>
              <a:t>Rising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369107" y="3270504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F3F5F8"/>
                </a:solidFill>
                <a:latin typeface="Barlow"/>
              </a:rPr>
              <a:t>59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963467" y="3343656"/>
            <a:ext cx="1206229" cy="91440"/>
          </a:xfrm>
          <a:prstGeom prst="roundRect">
            <a:avLst>
              <a:gd name="adj" fmla="val 10000"/>
            </a:avLst>
          </a:prstGeom>
          <a:solidFill>
            <a:srgbClr val="1A272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Rounded Rectangle 15"/>
          <p:cNvSpPr/>
          <p:nvPr/>
        </p:nvSpPr>
        <p:spPr>
          <a:xfrm>
            <a:off x="5963467" y="3343656"/>
            <a:ext cx="1078296" cy="91440"/>
          </a:xfrm>
          <a:prstGeom prst="roundRect">
            <a:avLst>
              <a:gd name="adj" fmla="val 10000"/>
            </a:avLst>
          </a:prstGeom>
          <a:solidFill>
            <a:srgbClr val="2C937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7" name="Freeform 16"/>
          <p:cNvSpPr/>
          <p:nvPr/>
        </p:nvSpPr>
        <p:spPr>
          <a:xfrm>
            <a:off x="9336024" y="3270443"/>
            <a:ext cx="1005840" cy="237744"/>
          </a:xfrm>
          <a:custGeom>
            <a:avLst/>
            <a:gdLst/>
            <a:ahLst/>
            <a:cxnLst/>
            <a:rect l="l" t="t" r="r" b="b"/>
            <a:pathLst>
              <a:path w="11000" h="2600">
                <a:moveTo>
                  <a:pt x="0" y="2600"/>
                </a:moveTo>
                <a:lnTo>
                  <a:pt x="3666" y="0"/>
                </a:lnTo>
                <a:lnTo>
                  <a:pt x="7333" y="743"/>
                </a:lnTo>
                <a:lnTo>
                  <a:pt x="11000" y="2229"/>
                </a:lnTo>
              </a:path>
            </a:pathLst>
          </a:custGeom>
          <a:noFill/>
          <a:ln w="22225" cap="rnd">
            <a:solidFill>
              <a:srgbClr val="2C937B"/>
            </a:solidFill>
            <a:round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10300737" y="3433137"/>
            <a:ext cx="82296" cy="82296"/>
          </a:xfrm>
          <a:prstGeom prst="ellipse">
            <a:avLst/>
          </a:prstGeom>
          <a:solidFill>
            <a:srgbClr val="2C937B"/>
          </a:solidFill>
          <a:ln w="12700">
            <a:solidFill>
              <a:srgbClr val="0C1A1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ounded Rectangle 18"/>
          <p:cNvSpPr/>
          <p:nvPr/>
        </p:nvSpPr>
        <p:spPr>
          <a:xfrm>
            <a:off x="10526126" y="3279648"/>
            <a:ext cx="680314" cy="219456"/>
          </a:xfrm>
          <a:prstGeom prst="roundRect">
            <a:avLst>
              <a:gd name="adj" fmla="val 50000"/>
            </a:avLst>
          </a:prstGeom>
          <a:solidFill>
            <a:srgbClr val="14242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0" name="TextBox 19"/>
          <p:cNvSpPr txBox="1"/>
          <p:nvPr/>
        </p:nvSpPr>
        <p:spPr>
          <a:xfrm>
            <a:off x="10526126" y="3279648"/>
            <a:ext cx="680314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50" b="1" i="0">
                <a:solidFill>
                  <a:srgbClr val="B3C2BD"/>
                </a:solidFill>
                <a:latin typeface="Barlow"/>
              </a:rPr>
              <a:t>Steady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369107" y="3745992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F3F5F8"/>
                </a:solidFill>
                <a:latin typeface="Barlow"/>
              </a:rPr>
              <a:t>48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5963467" y="3819144"/>
            <a:ext cx="1206229" cy="91440"/>
          </a:xfrm>
          <a:prstGeom prst="roundRect">
            <a:avLst>
              <a:gd name="adj" fmla="val 10000"/>
            </a:avLst>
          </a:prstGeom>
          <a:solidFill>
            <a:srgbClr val="1A272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3" name="Rounded Rectangle 22"/>
          <p:cNvSpPr/>
          <p:nvPr/>
        </p:nvSpPr>
        <p:spPr>
          <a:xfrm>
            <a:off x="5963467" y="3819144"/>
            <a:ext cx="877257" cy="91440"/>
          </a:xfrm>
          <a:prstGeom prst="roundRect">
            <a:avLst>
              <a:gd name="adj" fmla="val 10000"/>
            </a:avLst>
          </a:prstGeom>
          <a:solidFill>
            <a:srgbClr val="2C937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4" name="Freeform 23"/>
          <p:cNvSpPr/>
          <p:nvPr/>
        </p:nvSpPr>
        <p:spPr>
          <a:xfrm>
            <a:off x="9336024" y="3745931"/>
            <a:ext cx="1005840" cy="237744"/>
          </a:xfrm>
          <a:custGeom>
            <a:avLst/>
            <a:gdLst/>
            <a:ahLst/>
            <a:cxnLst/>
            <a:rect l="l" t="t" r="r" b="b"/>
            <a:pathLst>
              <a:path w="11000" h="2600">
                <a:moveTo>
                  <a:pt x="0" y="1040"/>
                </a:moveTo>
                <a:lnTo>
                  <a:pt x="3666" y="1820"/>
                </a:lnTo>
                <a:lnTo>
                  <a:pt x="7333" y="2600"/>
                </a:lnTo>
                <a:lnTo>
                  <a:pt x="11000" y="0"/>
                </a:lnTo>
              </a:path>
            </a:pathLst>
          </a:custGeom>
          <a:noFill/>
          <a:ln w="22225" cap="rnd">
            <a:solidFill>
              <a:srgbClr val="2C937B"/>
            </a:solidFill>
            <a:round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Oval 24"/>
          <p:cNvSpPr/>
          <p:nvPr/>
        </p:nvSpPr>
        <p:spPr>
          <a:xfrm>
            <a:off x="10300737" y="3704844"/>
            <a:ext cx="82296" cy="82296"/>
          </a:xfrm>
          <a:prstGeom prst="ellipse">
            <a:avLst/>
          </a:prstGeom>
          <a:solidFill>
            <a:srgbClr val="2C937B"/>
          </a:solidFill>
          <a:ln w="12700">
            <a:solidFill>
              <a:srgbClr val="0C1A1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ounded Rectangle 25"/>
          <p:cNvSpPr/>
          <p:nvPr/>
        </p:nvSpPr>
        <p:spPr>
          <a:xfrm>
            <a:off x="10526126" y="3755136"/>
            <a:ext cx="630936" cy="219456"/>
          </a:xfrm>
          <a:prstGeom prst="roundRect">
            <a:avLst>
              <a:gd name="adj" fmla="val 50000"/>
            </a:avLst>
          </a:prstGeom>
          <a:solidFill>
            <a:srgbClr val="16332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7" name="TextBox 26"/>
          <p:cNvSpPr txBox="1"/>
          <p:nvPr/>
        </p:nvSpPr>
        <p:spPr>
          <a:xfrm>
            <a:off x="10526126" y="3755136"/>
            <a:ext cx="630936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50" b="1" i="0">
                <a:solidFill>
                  <a:srgbClr val="4ED38A"/>
                </a:solidFill>
                <a:latin typeface="Barlow"/>
              </a:rPr>
              <a:t>Rising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5369107" y="4221480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F3F5F8"/>
                </a:solidFill>
                <a:latin typeface="Barlow"/>
              </a:rPr>
              <a:t>43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5963467" y="4294632"/>
            <a:ext cx="1206229" cy="91440"/>
          </a:xfrm>
          <a:prstGeom prst="roundRect">
            <a:avLst>
              <a:gd name="adj" fmla="val 10000"/>
            </a:avLst>
          </a:prstGeom>
          <a:solidFill>
            <a:srgbClr val="1A272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0" name="Rounded Rectangle 29"/>
          <p:cNvSpPr/>
          <p:nvPr/>
        </p:nvSpPr>
        <p:spPr>
          <a:xfrm>
            <a:off x="5963467" y="4294632"/>
            <a:ext cx="785876" cy="91440"/>
          </a:xfrm>
          <a:prstGeom prst="roundRect">
            <a:avLst>
              <a:gd name="adj" fmla="val 10000"/>
            </a:avLst>
          </a:prstGeom>
          <a:solidFill>
            <a:srgbClr val="2C937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1" name="Freeform 30"/>
          <p:cNvSpPr/>
          <p:nvPr/>
        </p:nvSpPr>
        <p:spPr>
          <a:xfrm>
            <a:off x="9336024" y="4221419"/>
            <a:ext cx="1005840" cy="237744"/>
          </a:xfrm>
          <a:custGeom>
            <a:avLst/>
            <a:gdLst/>
            <a:ahLst/>
            <a:cxnLst/>
            <a:rect l="l" t="t" r="r" b="b"/>
            <a:pathLst>
              <a:path w="11000" h="2600">
                <a:moveTo>
                  <a:pt x="0" y="2080"/>
                </a:moveTo>
                <a:lnTo>
                  <a:pt x="3666" y="2600"/>
                </a:lnTo>
                <a:lnTo>
                  <a:pt x="7333" y="1560"/>
                </a:lnTo>
                <a:lnTo>
                  <a:pt x="11000" y="0"/>
                </a:lnTo>
              </a:path>
            </a:pathLst>
          </a:custGeom>
          <a:noFill/>
          <a:ln w="22225" cap="rnd">
            <a:solidFill>
              <a:srgbClr val="2C937B"/>
            </a:solidFill>
            <a:round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Oval 31"/>
          <p:cNvSpPr/>
          <p:nvPr/>
        </p:nvSpPr>
        <p:spPr>
          <a:xfrm>
            <a:off x="10300737" y="4180332"/>
            <a:ext cx="82296" cy="82296"/>
          </a:xfrm>
          <a:prstGeom prst="ellipse">
            <a:avLst/>
          </a:prstGeom>
          <a:solidFill>
            <a:srgbClr val="2C937B"/>
          </a:solidFill>
          <a:ln w="12700">
            <a:solidFill>
              <a:srgbClr val="0C1A1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Rounded Rectangle 32"/>
          <p:cNvSpPr/>
          <p:nvPr/>
        </p:nvSpPr>
        <p:spPr>
          <a:xfrm>
            <a:off x="10526126" y="4230624"/>
            <a:ext cx="680314" cy="219456"/>
          </a:xfrm>
          <a:prstGeom prst="roundRect">
            <a:avLst>
              <a:gd name="adj" fmla="val 50000"/>
            </a:avLst>
          </a:prstGeom>
          <a:solidFill>
            <a:srgbClr val="14242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4" name="TextBox 33"/>
          <p:cNvSpPr txBox="1"/>
          <p:nvPr/>
        </p:nvSpPr>
        <p:spPr>
          <a:xfrm>
            <a:off x="10526126" y="4230624"/>
            <a:ext cx="680314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50" b="1" i="0">
                <a:solidFill>
                  <a:srgbClr val="B3C2BD"/>
                </a:solidFill>
                <a:latin typeface="Barlow"/>
              </a:rPr>
              <a:t>Steady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5369107" y="4696968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F3F5F8"/>
                </a:solidFill>
                <a:latin typeface="Barlow"/>
              </a:rPr>
              <a:t>40</a:t>
            </a:r>
          </a:p>
        </p:txBody>
      </p:sp>
      <p:sp>
        <p:nvSpPr>
          <p:cNvPr id="36" name="Rounded Rectangle 35"/>
          <p:cNvSpPr/>
          <p:nvPr/>
        </p:nvSpPr>
        <p:spPr>
          <a:xfrm>
            <a:off x="5963467" y="4770120"/>
            <a:ext cx="1206229" cy="91440"/>
          </a:xfrm>
          <a:prstGeom prst="roundRect">
            <a:avLst>
              <a:gd name="adj" fmla="val 10000"/>
            </a:avLst>
          </a:prstGeom>
          <a:solidFill>
            <a:srgbClr val="1A272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7" name="Rounded Rectangle 36"/>
          <p:cNvSpPr/>
          <p:nvPr/>
        </p:nvSpPr>
        <p:spPr>
          <a:xfrm>
            <a:off x="5963467" y="4770120"/>
            <a:ext cx="731048" cy="91440"/>
          </a:xfrm>
          <a:prstGeom prst="roundRect">
            <a:avLst>
              <a:gd name="adj" fmla="val 10000"/>
            </a:avLst>
          </a:prstGeom>
          <a:solidFill>
            <a:srgbClr val="2C937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8" name="Freeform 37"/>
          <p:cNvSpPr/>
          <p:nvPr/>
        </p:nvSpPr>
        <p:spPr>
          <a:xfrm>
            <a:off x="9336024" y="4696907"/>
            <a:ext cx="1005840" cy="237744"/>
          </a:xfrm>
          <a:custGeom>
            <a:avLst/>
            <a:gdLst/>
            <a:ahLst/>
            <a:cxnLst/>
            <a:rect l="l" t="t" r="r" b="b"/>
            <a:pathLst>
              <a:path w="11000" h="2600">
                <a:moveTo>
                  <a:pt x="0" y="2275"/>
                </a:moveTo>
                <a:lnTo>
                  <a:pt x="3666" y="0"/>
                </a:lnTo>
                <a:lnTo>
                  <a:pt x="7333" y="1300"/>
                </a:lnTo>
                <a:lnTo>
                  <a:pt x="11000" y="2600"/>
                </a:lnTo>
              </a:path>
            </a:pathLst>
          </a:custGeom>
          <a:noFill/>
          <a:ln w="22225" cap="rnd">
            <a:solidFill>
              <a:srgbClr val="2C937B"/>
            </a:solidFill>
            <a:round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Oval 38"/>
          <p:cNvSpPr/>
          <p:nvPr/>
        </p:nvSpPr>
        <p:spPr>
          <a:xfrm>
            <a:off x="10300737" y="4893564"/>
            <a:ext cx="82296" cy="82296"/>
          </a:xfrm>
          <a:prstGeom prst="ellipse">
            <a:avLst/>
          </a:prstGeom>
          <a:solidFill>
            <a:srgbClr val="2C937B"/>
          </a:solidFill>
          <a:ln w="12700">
            <a:solidFill>
              <a:srgbClr val="0C1A1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Rounded Rectangle 39"/>
          <p:cNvSpPr/>
          <p:nvPr/>
        </p:nvSpPr>
        <p:spPr>
          <a:xfrm>
            <a:off x="10526126" y="4706112"/>
            <a:ext cx="630936" cy="219456"/>
          </a:xfrm>
          <a:prstGeom prst="roundRect">
            <a:avLst>
              <a:gd name="adj" fmla="val 50000"/>
            </a:avLst>
          </a:prstGeom>
          <a:solidFill>
            <a:srgbClr val="16332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1" name="TextBox 40"/>
          <p:cNvSpPr txBox="1"/>
          <p:nvPr/>
        </p:nvSpPr>
        <p:spPr>
          <a:xfrm>
            <a:off x="10526126" y="4706112"/>
            <a:ext cx="630936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50" b="1" i="0">
                <a:solidFill>
                  <a:srgbClr val="4ED38A"/>
                </a:solidFill>
                <a:latin typeface="Barlow"/>
              </a:rPr>
              <a:t>Rising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5369107" y="5172456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F3F5F8"/>
                </a:solidFill>
                <a:latin typeface="Barlow"/>
              </a:rPr>
              <a:t>39</a:t>
            </a:r>
          </a:p>
        </p:txBody>
      </p:sp>
      <p:sp>
        <p:nvSpPr>
          <p:cNvPr id="43" name="Rounded Rectangle 42"/>
          <p:cNvSpPr/>
          <p:nvPr/>
        </p:nvSpPr>
        <p:spPr>
          <a:xfrm>
            <a:off x="5963467" y="5245608"/>
            <a:ext cx="1206229" cy="91440"/>
          </a:xfrm>
          <a:prstGeom prst="roundRect">
            <a:avLst>
              <a:gd name="adj" fmla="val 10000"/>
            </a:avLst>
          </a:prstGeom>
          <a:solidFill>
            <a:srgbClr val="1A272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4" name="Rounded Rectangle 43"/>
          <p:cNvSpPr/>
          <p:nvPr/>
        </p:nvSpPr>
        <p:spPr>
          <a:xfrm>
            <a:off x="5963467" y="5245608"/>
            <a:ext cx="712772" cy="91440"/>
          </a:xfrm>
          <a:prstGeom prst="roundRect">
            <a:avLst>
              <a:gd name="adj" fmla="val 10000"/>
            </a:avLst>
          </a:prstGeom>
          <a:solidFill>
            <a:srgbClr val="2C937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5" name="Freeform 44"/>
          <p:cNvSpPr/>
          <p:nvPr/>
        </p:nvSpPr>
        <p:spPr>
          <a:xfrm>
            <a:off x="9336024" y="5172395"/>
            <a:ext cx="1005840" cy="237744"/>
          </a:xfrm>
          <a:custGeom>
            <a:avLst/>
            <a:gdLst/>
            <a:ahLst/>
            <a:cxnLst/>
            <a:rect l="l" t="t" r="r" b="b"/>
            <a:pathLst>
              <a:path w="11000" h="2600">
                <a:moveTo>
                  <a:pt x="0" y="867"/>
                </a:moveTo>
                <a:lnTo>
                  <a:pt x="3666" y="0"/>
                </a:lnTo>
                <a:lnTo>
                  <a:pt x="7333" y="2600"/>
                </a:lnTo>
                <a:lnTo>
                  <a:pt x="11000" y="1734"/>
                </a:lnTo>
              </a:path>
            </a:pathLst>
          </a:custGeom>
          <a:noFill/>
          <a:ln w="22225" cap="rnd">
            <a:solidFill>
              <a:srgbClr val="2C937B"/>
            </a:solidFill>
            <a:round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Oval 45"/>
          <p:cNvSpPr/>
          <p:nvPr/>
        </p:nvSpPr>
        <p:spPr>
          <a:xfrm>
            <a:off x="10300737" y="5289804"/>
            <a:ext cx="82296" cy="82296"/>
          </a:xfrm>
          <a:prstGeom prst="ellipse">
            <a:avLst/>
          </a:prstGeom>
          <a:solidFill>
            <a:srgbClr val="2C937B"/>
          </a:solidFill>
          <a:ln w="12700">
            <a:solidFill>
              <a:srgbClr val="0C1A1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7" name="Rounded Rectangle 46"/>
          <p:cNvSpPr/>
          <p:nvPr/>
        </p:nvSpPr>
        <p:spPr>
          <a:xfrm>
            <a:off x="10526126" y="5181600"/>
            <a:ext cx="630936" cy="219456"/>
          </a:xfrm>
          <a:prstGeom prst="roundRect">
            <a:avLst>
              <a:gd name="adj" fmla="val 50000"/>
            </a:avLst>
          </a:prstGeom>
          <a:solidFill>
            <a:srgbClr val="16332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8" name="TextBox 47"/>
          <p:cNvSpPr txBox="1"/>
          <p:nvPr/>
        </p:nvSpPr>
        <p:spPr>
          <a:xfrm>
            <a:off x="10526126" y="5181600"/>
            <a:ext cx="630936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50" b="1" i="0">
                <a:solidFill>
                  <a:srgbClr val="4ED38A"/>
                </a:solidFill>
                <a:latin typeface="Barlow"/>
              </a:rPr>
              <a:t>Rising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566928" y="6437376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00" b="0" i="0">
                <a:solidFill>
                  <a:srgbClr val="859791"/>
                </a:solidFill>
                <a:latin typeface="Barlow Condensed"/>
              </a:rPr>
              <a:t>Ad creative performance, Northwind Dental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9795967" y="6437376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00" b="0" i="0">
                <a:solidFill>
                  <a:srgbClr val="859791"/>
                </a:solidFill>
                <a:latin typeface="Barlow Condensed"/>
              </a:rPr>
              <a:t>3 / 9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5110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20624"/>
            <a:ext cx="11057839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00" b="1" i="0">
                <a:solidFill>
                  <a:srgbClr val="47A58E"/>
                </a:solidFill>
                <a:latin typeface="Barlow"/>
              </a:rPr>
              <a:t>Leaderboard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7839" cy="57302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3400" b="1" i="0">
                <a:solidFill>
                  <a:srgbClr val="F3F5F8"/>
                </a:solidFill>
                <a:latin typeface="Barlow"/>
              </a:rPr>
              <a:t>Leads by creative (continued)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566928" y="1505712"/>
          <a:ext cx="11057838" cy="3328416"/>
        </p:xfrm>
        <a:graphic>
          <a:graphicData uri="http://schemas.openxmlformats.org/drawingml/2006/table">
            <a:tbl>
              <a:tblPr firstRow="0" bandRow="0" firstCol="0" lastRow="0" lastCol="0" bandCol="0">
                <a:tableStyleId>{2D5ABB26-0587-4C30-8999-92F81FD0307C}</a:tableStyleId>
              </a:tblPr>
              <a:tblGrid>
                <a:gridCol w="446281"/>
                <a:gridCol w="2280989"/>
                <a:gridCol w="1983469"/>
                <a:gridCol w="1983469"/>
                <a:gridCol w="991734"/>
                <a:gridCol w="991734"/>
                <a:gridCol w="1190081"/>
                <a:gridCol w="1190081"/>
              </a:tblGrid>
              <a:tr h="475488">
                <a:tc>
                  <a:txBody>
                    <a:bodyPr wrap="none"/>
                    <a:lstStyle/>
                    <a:p>
                      <a:pPr algn="l"/>
                      <a:r>
                        <a:rPr sz="950" b="1" i="0">
                          <a:solidFill>
                            <a:srgbClr val="859791"/>
                          </a:solidFill>
                          <a:latin typeface="Barlow Condensed"/>
                        </a:rPr>
                        <a:t>#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142420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950" b="1" i="0">
                          <a:solidFill>
                            <a:srgbClr val="859791"/>
                          </a:solidFill>
                          <a:latin typeface="Barlow Condensed"/>
                        </a:rPr>
                        <a:t>Creative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142420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950" b="1" i="0">
                          <a:solidFill>
                            <a:srgbClr val="859791"/>
                          </a:solidFill>
                          <a:latin typeface="Barlow Condensed"/>
                        </a:rPr>
                        <a:t>Campaign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142420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950" b="1" i="0">
                          <a:solidFill>
                            <a:srgbClr val="859791"/>
                          </a:solidFill>
                          <a:latin typeface="Barlow Condensed"/>
                        </a:rPr>
                        <a:t>Leads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142420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950" b="1" i="0">
                          <a:solidFill>
                            <a:srgbClr val="859791"/>
                          </a:solidFill>
                          <a:latin typeface="Barlow Condensed"/>
                        </a:rPr>
                        <a:t>Cost per lead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142420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950" b="1" i="0">
                          <a:solidFill>
                            <a:srgbClr val="859791"/>
                          </a:solidFill>
                          <a:latin typeface="Barlow Condensed"/>
                        </a:rPr>
                        <a:t>vs August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142420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950" b="1" i="0">
                          <a:solidFill>
                            <a:srgbClr val="859791"/>
                          </a:solidFill>
                          <a:latin typeface="Barlow Condensed"/>
                        </a:rPr>
                        <a:t>Weekly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142420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950" b="1" i="0">
                          <a:solidFill>
                            <a:srgbClr val="859791"/>
                          </a:solidFill>
                          <a:latin typeface="Barlow Condensed"/>
                        </a:rPr>
                        <a:t>Status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142420"/>
                    </a:solidFill>
                  </a:tcPr>
                </a:tc>
              </a:tr>
              <a:tr h="475488"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859791"/>
                          </a:solidFill>
                          <a:latin typeface="Barlow"/>
                        </a:rPr>
                        <a:t>7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1" i="0">
                          <a:solidFill>
                            <a:srgbClr val="F3F5F8"/>
                          </a:solidFill>
                          <a:latin typeface="Barlow"/>
                        </a:rPr>
                        <a:t>Static - New Patient Special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B3C2BD"/>
                          </a:solidFill>
                          <a:latin typeface="IBM Plex Mono"/>
                        </a:rPr>
                        <a:t>prospecting_looka… +2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F3F5F8"/>
                          </a:solidFill>
                          <a:latin typeface="Barlow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F3F5F8"/>
                          </a:solidFill>
                          <a:latin typeface="Barlow"/>
                        </a:rPr>
                        <a:t>$38.05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1" i="0">
                          <a:solidFill>
                            <a:srgbClr val="859791"/>
                          </a:solidFill>
                          <a:latin typeface="Barlow"/>
                        </a:rPr>
                        <a:t>Flat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F3F5F8"/>
                          </a:solidFill>
                          <a:latin typeface="Barlow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F3F5F8"/>
                          </a:solidFill>
                          <a:latin typeface="Barlow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</a:tr>
              <a:tr h="475488"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859791"/>
                          </a:solidFill>
                          <a:latin typeface="Barlow"/>
                        </a:rPr>
                        <a:t>8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1" i="0">
                          <a:solidFill>
                            <a:srgbClr val="F3F5F8"/>
                          </a:solidFill>
                          <a:latin typeface="Barlow"/>
                        </a:rPr>
                        <a:t>RSA - Book Online Today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B3C2BD"/>
                          </a:solidFill>
                          <a:latin typeface="IBM Plex Mono"/>
                        </a:rPr>
                        <a:t>brand_northwind_d… +1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F3F5F8"/>
                          </a:solidFill>
                          <a:latin typeface="Barlow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F3F5F8"/>
                          </a:solidFill>
                          <a:latin typeface="Barlow"/>
                        </a:rPr>
                        <a:t>$13.66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1" i="0">
                          <a:solidFill>
                            <a:srgbClr val="4ED38A"/>
                          </a:solidFill>
                          <a:latin typeface="Barlow"/>
                        </a:rPr>
                        <a:t>▲ +23%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F3F5F8"/>
                          </a:solidFill>
                          <a:latin typeface="Barlow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F3F5F8"/>
                          </a:solidFill>
                          <a:latin typeface="Barlow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</a:tr>
              <a:tr h="475488"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859791"/>
                          </a:solidFill>
                          <a:latin typeface="Barlow"/>
                        </a:rPr>
                        <a:t>9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1" i="0">
                          <a:solidFill>
                            <a:srgbClr val="F3F5F8"/>
                          </a:solidFill>
                          <a:latin typeface="Barlow"/>
                        </a:rPr>
                        <a:t>RSA - Free Invisalign Consult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B3C2BD"/>
                          </a:solidFill>
                          <a:latin typeface="IBM Plex Mono"/>
                        </a:rPr>
                        <a:t>invisalign_phrase +1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F3F5F8"/>
                          </a:solidFill>
                          <a:latin typeface="Barlow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F3F5F8"/>
                          </a:solidFill>
                          <a:latin typeface="Barlow"/>
                        </a:rPr>
                        <a:t>$49.13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1" i="0">
                          <a:solidFill>
                            <a:srgbClr val="4ED38A"/>
                          </a:solidFill>
                          <a:latin typeface="Barlow"/>
                        </a:rPr>
                        <a:t>▲ +17%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F3F5F8"/>
                          </a:solidFill>
                          <a:latin typeface="Barlow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F3F5F8"/>
                          </a:solidFill>
                          <a:latin typeface="Barlow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</a:tr>
              <a:tr h="475488"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859791"/>
                          </a:solidFill>
                          <a:latin typeface="Barlow"/>
                        </a:rPr>
                        <a:t>10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1" i="0">
                          <a:solidFill>
                            <a:srgbClr val="F3F5F8"/>
                          </a:solidFill>
                          <a:latin typeface="Barlow"/>
                        </a:rPr>
                        <a:t>Carousel - Smile Gallery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B3C2BD"/>
                          </a:solidFill>
                          <a:latin typeface="IBM Plex Mono"/>
                        </a:rPr>
                        <a:t>retargeting_site_… +1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F3F5F8"/>
                          </a:solidFill>
                          <a:latin typeface="Barlow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F3F5F8"/>
                          </a:solidFill>
                          <a:latin typeface="Barlow"/>
                        </a:rPr>
                        <a:t>$26.75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1" i="0">
                          <a:solidFill>
                            <a:srgbClr val="FF7B7B"/>
                          </a:solidFill>
                          <a:latin typeface="Barlow"/>
                        </a:rPr>
                        <a:t>▼ −15%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F3F5F8"/>
                          </a:solidFill>
                          <a:latin typeface="Barlow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F3F5F8"/>
                          </a:solidFill>
                          <a:latin typeface="Barlow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</a:tr>
              <a:tr h="475488"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859791"/>
                          </a:solidFill>
                          <a:latin typeface="Barlow"/>
                        </a:rPr>
                        <a:t>11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1" i="0">
                          <a:solidFill>
                            <a:srgbClr val="F3F5F8"/>
                          </a:solidFill>
                          <a:latin typeface="Barlow"/>
                        </a:rPr>
                        <a:t>RSA - Family Dentist Alder Bay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B3C2BD"/>
                          </a:solidFill>
                          <a:latin typeface="IBM Plex Mono"/>
                        </a:rPr>
                        <a:t>general_dentistry…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F3F5F8"/>
                          </a:solidFill>
                          <a:latin typeface="Barlow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F3F5F8"/>
                          </a:solidFill>
                          <a:latin typeface="Barlow"/>
                        </a:rPr>
                        <a:t>$40.91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1" i="0">
                          <a:solidFill>
                            <a:srgbClr val="4ED38A"/>
                          </a:solidFill>
                          <a:latin typeface="Barlow"/>
                        </a:rPr>
                        <a:t>▲ +32%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F3F5F8"/>
                          </a:solidFill>
                          <a:latin typeface="Barlow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F3F5F8"/>
                          </a:solidFill>
                          <a:latin typeface="Barlow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</a:tr>
              <a:tr h="475488"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859791"/>
                          </a:solidFill>
                          <a:latin typeface="Barlow"/>
                        </a:rPr>
                        <a:t>15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1" i="0">
                          <a:solidFill>
                            <a:srgbClr val="F3F5F8"/>
                          </a:solidFill>
                          <a:latin typeface="Barlow"/>
                        </a:rPr>
                        <a:t>Static - $99 Whitening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B3C2BD"/>
                          </a:solidFill>
                          <a:latin typeface="IBM Plex Mono"/>
                        </a:rPr>
                        <a:t>whitening_offer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F3F5F8"/>
                          </a:solidFill>
                          <a:latin typeface="Barlow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F3F5F8"/>
                          </a:solidFill>
                          <a:latin typeface="Barlow"/>
                        </a:rPr>
                        <a:t>$61.21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1" i="0">
                          <a:solidFill>
                            <a:srgbClr val="FF7B7B"/>
                          </a:solidFill>
                          <a:latin typeface="Barlow"/>
                        </a:rPr>
                        <a:t>▼ −67%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F3F5F8"/>
                          </a:solidFill>
                          <a:latin typeface="Barlow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F3F5F8"/>
                          </a:solidFill>
                          <a:latin typeface="Barlow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5369107" y="2100072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F3F5F8"/>
                </a:solidFill>
                <a:latin typeface="Barlow"/>
              </a:rPr>
              <a:t>38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963467" y="2173224"/>
            <a:ext cx="1206229" cy="91440"/>
          </a:xfrm>
          <a:prstGeom prst="roundRect">
            <a:avLst>
              <a:gd name="adj" fmla="val 10000"/>
            </a:avLst>
          </a:prstGeom>
          <a:solidFill>
            <a:srgbClr val="1A272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" name="Rounded Rectangle 6"/>
          <p:cNvSpPr/>
          <p:nvPr/>
        </p:nvSpPr>
        <p:spPr>
          <a:xfrm>
            <a:off x="5963467" y="2173224"/>
            <a:ext cx="1206229" cy="91440"/>
          </a:xfrm>
          <a:prstGeom prst="roundRect">
            <a:avLst>
              <a:gd name="adj" fmla="val 10000"/>
            </a:avLst>
          </a:prstGeom>
          <a:solidFill>
            <a:srgbClr val="2C937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8" name="Freeform 7"/>
          <p:cNvSpPr/>
          <p:nvPr/>
        </p:nvSpPr>
        <p:spPr>
          <a:xfrm>
            <a:off x="9336024" y="2100011"/>
            <a:ext cx="1005840" cy="237744"/>
          </a:xfrm>
          <a:custGeom>
            <a:avLst/>
            <a:gdLst/>
            <a:ahLst/>
            <a:cxnLst/>
            <a:rect l="l" t="t" r="r" b="b"/>
            <a:pathLst>
              <a:path w="11000" h="2600">
                <a:moveTo>
                  <a:pt x="0" y="2600"/>
                </a:moveTo>
                <a:lnTo>
                  <a:pt x="3666" y="1040"/>
                </a:lnTo>
                <a:lnTo>
                  <a:pt x="7333" y="0"/>
                </a:lnTo>
                <a:lnTo>
                  <a:pt x="11000" y="1040"/>
                </a:lnTo>
              </a:path>
            </a:pathLst>
          </a:custGeom>
          <a:noFill/>
          <a:ln w="22225" cap="rnd">
            <a:solidFill>
              <a:srgbClr val="2C937B"/>
            </a:solidFill>
            <a:round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10300737" y="2154022"/>
            <a:ext cx="82296" cy="82296"/>
          </a:xfrm>
          <a:prstGeom prst="ellipse">
            <a:avLst/>
          </a:prstGeom>
          <a:solidFill>
            <a:srgbClr val="2C937B"/>
          </a:solidFill>
          <a:ln w="12700">
            <a:solidFill>
              <a:srgbClr val="0C1A1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10526126" y="2109216"/>
            <a:ext cx="680314" cy="219456"/>
          </a:xfrm>
          <a:prstGeom prst="roundRect">
            <a:avLst>
              <a:gd name="adj" fmla="val 50000"/>
            </a:avLst>
          </a:prstGeom>
          <a:solidFill>
            <a:srgbClr val="14242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10526126" y="2109216"/>
            <a:ext cx="680314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50" b="1" i="0">
                <a:solidFill>
                  <a:srgbClr val="B3C2BD"/>
                </a:solidFill>
                <a:latin typeface="Barlow"/>
              </a:rPr>
              <a:t>Steady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369107" y="2575560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F3F5F8"/>
                </a:solidFill>
                <a:latin typeface="Barlow"/>
              </a:rPr>
              <a:t>37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963467" y="2648712"/>
            <a:ext cx="1206229" cy="91440"/>
          </a:xfrm>
          <a:prstGeom prst="roundRect">
            <a:avLst>
              <a:gd name="adj" fmla="val 10000"/>
            </a:avLst>
          </a:prstGeom>
          <a:solidFill>
            <a:srgbClr val="1A272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4" name="Rounded Rectangle 13"/>
          <p:cNvSpPr/>
          <p:nvPr/>
        </p:nvSpPr>
        <p:spPr>
          <a:xfrm>
            <a:off x="5963467" y="2648712"/>
            <a:ext cx="1174486" cy="91440"/>
          </a:xfrm>
          <a:prstGeom prst="roundRect">
            <a:avLst>
              <a:gd name="adj" fmla="val 10000"/>
            </a:avLst>
          </a:prstGeom>
          <a:solidFill>
            <a:srgbClr val="2C937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Freeform 14"/>
          <p:cNvSpPr/>
          <p:nvPr/>
        </p:nvSpPr>
        <p:spPr>
          <a:xfrm>
            <a:off x="9336024" y="2575499"/>
            <a:ext cx="1005840" cy="237744"/>
          </a:xfrm>
          <a:custGeom>
            <a:avLst/>
            <a:gdLst/>
            <a:ahLst/>
            <a:cxnLst/>
            <a:rect l="l" t="t" r="r" b="b"/>
            <a:pathLst>
              <a:path w="11000" h="2600">
                <a:moveTo>
                  <a:pt x="0" y="0"/>
                </a:moveTo>
                <a:lnTo>
                  <a:pt x="3666" y="1733"/>
                </a:lnTo>
                <a:lnTo>
                  <a:pt x="7333" y="867"/>
                </a:lnTo>
                <a:lnTo>
                  <a:pt x="11000" y="2600"/>
                </a:lnTo>
              </a:path>
            </a:pathLst>
          </a:custGeom>
          <a:noFill/>
          <a:ln w="22225" cap="rnd">
            <a:solidFill>
              <a:srgbClr val="2C937B"/>
            </a:solidFill>
            <a:round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Oval 15"/>
          <p:cNvSpPr/>
          <p:nvPr/>
        </p:nvSpPr>
        <p:spPr>
          <a:xfrm>
            <a:off x="10300737" y="2772156"/>
            <a:ext cx="82296" cy="82296"/>
          </a:xfrm>
          <a:prstGeom prst="ellipse">
            <a:avLst/>
          </a:prstGeom>
          <a:solidFill>
            <a:srgbClr val="2C937B"/>
          </a:solidFill>
          <a:ln w="12700">
            <a:solidFill>
              <a:srgbClr val="0C1A1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ounded Rectangle 16"/>
          <p:cNvSpPr/>
          <p:nvPr/>
        </p:nvSpPr>
        <p:spPr>
          <a:xfrm>
            <a:off x="10526126" y="2584704"/>
            <a:ext cx="821588" cy="219456"/>
          </a:xfrm>
          <a:prstGeom prst="roundRect">
            <a:avLst>
              <a:gd name="adj" fmla="val 50000"/>
            </a:avLst>
          </a:prstGeom>
          <a:solidFill>
            <a:srgbClr val="2D312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8" name="TextBox 17"/>
          <p:cNvSpPr txBox="1"/>
          <p:nvPr/>
        </p:nvSpPr>
        <p:spPr>
          <a:xfrm>
            <a:off x="10526126" y="2584704"/>
            <a:ext cx="821588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50" b="1" i="0">
                <a:solidFill>
                  <a:srgbClr val="F6BE5A"/>
                </a:solidFill>
                <a:latin typeface="Barlow"/>
              </a:rPr>
              <a:t>Fatiguing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369107" y="3051048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F3F5F8"/>
                </a:solidFill>
                <a:latin typeface="Barlow"/>
              </a:rPr>
              <a:t>34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963467" y="3124200"/>
            <a:ext cx="1206229" cy="91440"/>
          </a:xfrm>
          <a:prstGeom prst="roundRect">
            <a:avLst>
              <a:gd name="adj" fmla="val 10000"/>
            </a:avLst>
          </a:prstGeom>
          <a:solidFill>
            <a:srgbClr val="1A272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Rounded Rectangle 20"/>
          <p:cNvSpPr/>
          <p:nvPr/>
        </p:nvSpPr>
        <p:spPr>
          <a:xfrm>
            <a:off x="5963467" y="3124200"/>
            <a:ext cx="1079257" cy="91440"/>
          </a:xfrm>
          <a:prstGeom prst="roundRect">
            <a:avLst>
              <a:gd name="adj" fmla="val 10000"/>
            </a:avLst>
          </a:prstGeom>
          <a:solidFill>
            <a:srgbClr val="2C937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2" name="Freeform 21"/>
          <p:cNvSpPr/>
          <p:nvPr/>
        </p:nvSpPr>
        <p:spPr>
          <a:xfrm>
            <a:off x="9336024" y="3050987"/>
            <a:ext cx="1005840" cy="237744"/>
          </a:xfrm>
          <a:custGeom>
            <a:avLst/>
            <a:gdLst/>
            <a:ahLst/>
            <a:cxnLst/>
            <a:rect l="l" t="t" r="r" b="b"/>
            <a:pathLst>
              <a:path w="11000" h="2600">
                <a:moveTo>
                  <a:pt x="0" y="0"/>
                </a:moveTo>
                <a:lnTo>
                  <a:pt x="3666" y="1734"/>
                </a:lnTo>
                <a:lnTo>
                  <a:pt x="7333" y="2600"/>
                </a:lnTo>
                <a:lnTo>
                  <a:pt x="11000" y="1156"/>
                </a:lnTo>
              </a:path>
            </a:pathLst>
          </a:custGeom>
          <a:noFill/>
          <a:ln w="22225" cap="rnd">
            <a:solidFill>
              <a:srgbClr val="2C937B"/>
            </a:solidFill>
            <a:round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Oval 22"/>
          <p:cNvSpPr/>
          <p:nvPr/>
        </p:nvSpPr>
        <p:spPr>
          <a:xfrm>
            <a:off x="10300737" y="3115564"/>
            <a:ext cx="82296" cy="82296"/>
          </a:xfrm>
          <a:prstGeom prst="ellipse">
            <a:avLst/>
          </a:prstGeom>
          <a:solidFill>
            <a:srgbClr val="2C937B"/>
          </a:solidFill>
          <a:ln w="12700">
            <a:solidFill>
              <a:srgbClr val="0C1A1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Rounded Rectangle 23"/>
          <p:cNvSpPr/>
          <p:nvPr/>
        </p:nvSpPr>
        <p:spPr>
          <a:xfrm>
            <a:off x="10526126" y="3060192"/>
            <a:ext cx="630936" cy="219456"/>
          </a:xfrm>
          <a:prstGeom prst="roundRect">
            <a:avLst>
              <a:gd name="adj" fmla="val 50000"/>
            </a:avLst>
          </a:prstGeom>
          <a:solidFill>
            <a:srgbClr val="16332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5" name="TextBox 24"/>
          <p:cNvSpPr txBox="1"/>
          <p:nvPr/>
        </p:nvSpPr>
        <p:spPr>
          <a:xfrm>
            <a:off x="10526126" y="3060192"/>
            <a:ext cx="630936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50" b="1" i="0">
                <a:solidFill>
                  <a:srgbClr val="4ED38A"/>
                </a:solidFill>
                <a:latin typeface="Barlow"/>
              </a:rPr>
              <a:t>Rising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5369107" y="3526536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F3F5F8"/>
                </a:solidFill>
                <a:latin typeface="Barlow"/>
              </a:rPr>
              <a:t>33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5963467" y="3599688"/>
            <a:ext cx="1206229" cy="91440"/>
          </a:xfrm>
          <a:prstGeom prst="roundRect">
            <a:avLst>
              <a:gd name="adj" fmla="val 10000"/>
            </a:avLst>
          </a:prstGeom>
          <a:solidFill>
            <a:srgbClr val="1A272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8" name="Rounded Rectangle 27"/>
          <p:cNvSpPr/>
          <p:nvPr/>
        </p:nvSpPr>
        <p:spPr>
          <a:xfrm>
            <a:off x="5963467" y="3599688"/>
            <a:ext cx="1047515" cy="91440"/>
          </a:xfrm>
          <a:prstGeom prst="roundRect">
            <a:avLst>
              <a:gd name="adj" fmla="val 10000"/>
            </a:avLst>
          </a:prstGeom>
          <a:solidFill>
            <a:srgbClr val="2C937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9" name="Freeform 28"/>
          <p:cNvSpPr/>
          <p:nvPr/>
        </p:nvSpPr>
        <p:spPr>
          <a:xfrm>
            <a:off x="9336024" y="3526475"/>
            <a:ext cx="1005840" cy="237744"/>
          </a:xfrm>
          <a:custGeom>
            <a:avLst/>
            <a:gdLst/>
            <a:ahLst/>
            <a:cxnLst/>
            <a:rect l="l" t="t" r="r" b="b"/>
            <a:pathLst>
              <a:path w="11000" h="2600">
                <a:moveTo>
                  <a:pt x="0" y="2600"/>
                </a:moveTo>
                <a:lnTo>
                  <a:pt x="3666" y="1300"/>
                </a:lnTo>
                <a:lnTo>
                  <a:pt x="7333" y="1300"/>
                </a:lnTo>
                <a:lnTo>
                  <a:pt x="11000" y="0"/>
                </a:lnTo>
              </a:path>
            </a:pathLst>
          </a:custGeom>
          <a:noFill/>
          <a:ln w="22225" cap="rnd">
            <a:solidFill>
              <a:srgbClr val="2C937B"/>
            </a:solidFill>
            <a:round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Oval 29"/>
          <p:cNvSpPr/>
          <p:nvPr/>
        </p:nvSpPr>
        <p:spPr>
          <a:xfrm>
            <a:off x="10300737" y="3485388"/>
            <a:ext cx="82296" cy="82296"/>
          </a:xfrm>
          <a:prstGeom prst="ellipse">
            <a:avLst/>
          </a:prstGeom>
          <a:solidFill>
            <a:srgbClr val="2C937B"/>
          </a:solidFill>
          <a:ln w="12700">
            <a:solidFill>
              <a:srgbClr val="0C1A1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Rounded Rectangle 30"/>
          <p:cNvSpPr/>
          <p:nvPr/>
        </p:nvSpPr>
        <p:spPr>
          <a:xfrm>
            <a:off x="10526126" y="3535680"/>
            <a:ext cx="707746" cy="219456"/>
          </a:xfrm>
          <a:prstGeom prst="roundRect">
            <a:avLst>
              <a:gd name="adj" fmla="val 50000"/>
            </a:avLst>
          </a:prstGeom>
          <a:solidFill>
            <a:srgbClr val="2D312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2" name="TextBox 31"/>
          <p:cNvSpPr txBox="1"/>
          <p:nvPr/>
        </p:nvSpPr>
        <p:spPr>
          <a:xfrm>
            <a:off x="10526126" y="3535680"/>
            <a:ext cx="707746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50" b="1" i="0">
                <a:solidFill>
                  <a:srgbClr val="F6BE5A"/>
                </a:solidFill>
                <a:latin typeface="Barlow"/>
              </a:rPr>
              <a:t>Cooling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5369107" y="4002024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F3F5F8"/>
                </a:solidFill>
                <a:latin typeface="Barlow"/>
              </a:rPr>
              <a:t>33</a:t>
            </a:r>
          </a:p>
        </p:txBody>
      </p:sp>
      <p:sp>
        <p:nvSpPr>
          <p:cNvPr id="34" name="Rounded Rectangle 33"/>
          <p:cNvSpPr/>
          <p:nvPr/>
        </p:nvSpPr>
        <p:spPr>
          <a:xfrm>
            <a:off x="5963467" y="4075176"/>
            <a:ext cx="1206229" cy="91440"/>
          </a:xfrm>
          <a:prstGeom prst="roundRect">
            <a:avLst>
              <a:gd name="adj" fmla="val 10000"/>
            </a:avLst>
          </a:prstGeom>
          <a:solidFill>
            <a:srgbClr val="1A272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5" name="Rounded Rectangle 34"/>
          <p:cNvSpPr/>
          <p:nvPr/>
        </p:nvSpPr>
        <p:spPr>
          <a:xfrm>
            <a:off x="5963467" y="4075176"/>
            <a:ext cx="1047515" cy="91440"/>
          </a:xfrm>
          <a:prstGeom prst="roundRect">
            <a:avLst>
              <a:gd name="adj" fmla="val 10000"/>
            </a:avLst>
          </a:prstGeom>
          <a:solidFill>
            <a:srgbClr val="2C937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6" name="Freeform 35"/>
          <p:cNvSpPr/>
          <p:nvPr/>
        </p:nvSpPr>
        <p:spPr>
          <a:xfrm>
            <a:off x="9336024" y="4001963"/>
            <a:ext cx="1005840" cy="237744"/>
          </a:xfrm>
          <a:custGeom>
            <a:avLst/>
            <a:gdLst/>
            <a:ahLst/>
            <a:cxnLst/>
            <a:rect l="l" t="t" r="r" b="b"/>
            <a:pathLst>
              <a:path w="11000" h="2600">
                <a:moveTo>
                  <a:pt x="0" y="2600"/>
                </a:moveTo>
                <a:lnTo>
                  <a:pt x="3666" y="0"/>
                </a:lnTo>
                <a:lnTo>
                  <a:pt x="7333" y="867"/>
                </a:lnTo>
                <a:lnTo>
                  <a:pt x="11000" y="2600"/>
                </a:lnTo>
              </a:path>
            </a:pathLst>
          </a:custGeom>
          <a:noFill/>
          <a:ln w="22225" cap="rnd">
            <a:solidFill>
              <a:srgbClr val="2C937B"/>
            </a:solidFill>
            <a:round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Oval 36"/>
          <p:cNvSpPr/>
          <p:nvPr/>
        </p:nvSpPr>
        <p:spPr>
          <a:xfrm>
            <a:off x="10300737" y="4198620"/>
            <a:ext cx="82296" cy="82296"/>
          </a:xfrm>
          <a:prstGeom prst="ellipse">
            <a:avLst/>
          </a:prstGeom>
          <a:solidFill>
            <a:srgbClr val="2C937B"/>
          </a:solidFill>
          <a:ln w="12700">
            <a:solidFill>
              <a:srgbClr val="0C1A1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Rounded Rectangle 37"/>
          <p:cNvSpPr/>
          <p:nvPr/>
        </p:nvSpPr>
        <p:spPr>
          <a:xfrm>
            <a:off x="10526126" y="4011168"/>
            <a:ext cx="630936" cy="219456"/>
          </a:xfrm>
          <a:prstGeom prst="roundRect">
            <a:avLst>
              <a:gd name="adj" fmla="val 50000"/>
            </a:avLst>
          </a:prstGeom>
          <a:solidFill>
            <a:srgbClr val="16332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9" name="TextBox 38"/>
          <p:cNvSpPr txBox="1"/>
          <p:nvPr/>
        </p:nvSpPr>
        <p:spPr>
          <a:xfrm>
            <a:off x="10526126" y="4011168"/>
            <a:ext cx="630936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50" b="1" i="0">
                <a:solidFill>
                  <a:srgbClr val="4ED38A"/>
                </a:solidFill>
                <a:latin typeface="Barlow"/>
              </a:rPr>
              <a:t>Rising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5369107" y="4477512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F3F5F8"/>
                </a:solidFill>
                <a:latin typeface="Barlow"/>
              </a:rPr>
              <a:t>22</a:t>
            </a:r>
          </a:p>
        </p:txBody>
      </p:sp>
      <p:sp>
        <p:nvSpPr>
          <p:cNvPr id="41" name="Rounded Rectangle 40"/>
          <p:cNvSpPr/>
          <p:nvPr/>
        </p:nvSpPr>
        <p:spPr>
          <a:xfrm>
            <a:off x="5963467" y="4550664"/>
            <a:ext cx="1206229" cy="91440"/>
          </a:xfrm>
          <a:prstGeom prst="roundRect">
            <a:avLst>
              <a:gd name="adj" fmla="val 10000"/>
            </a:avLst>
          </a:prstGeom>
          <a:solidFill>
            <a:srgbClr val="1A272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2" name="Rounded Rectangle 41"/>
          <p:cNvSpPr/>
          <p:nvPr/>
        </p:nvSpPr>
        <p:spPr>
          <a:xfrm>
            <a:off x="5963467" y="4550664"/>
            <a:ext cx="698343" cy="91440"/>
          </a:xfrm>
          <a:prstGeom prst="roundRect">
            <a:avLst>
              <a:gd name="adj" fmla="val 10000"/>
            </a:avLst>
          </a:prstGeom>
          <a:solidFill>
            <a:srgbClr val="2C937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3" name="Freeform 42"/>
          <p:cNvSpPr/>
          <p:nvPr/>
        </p:nvSpPr>
        <p:spPr>
          <a:xfrm>
            <a:off x="9336024" y="4477451"/>
            <a:ext cx="1005840" cy="237744"/>
          </a:xfrm>
          <a:custGeom>
            <a:avLst/>
            <a:gdLst/>
            <a:ahLst/>
            <a:cxnLst/>
            <a:rect l="l" t="t" r="r" b="b"/>
            <a:pathLst>
              <a:path w="11000" h="2600">
                <a:moveTo>
                  <a:pt x="0" y="0"/>
                </a:moveTo>
                <a:lnTo>
                  <a:pt x="3666" y="1300"/>
                </a:lnTo>
                <a:lnTo>
                  <a:pt x="7333" y="2275"/>
                </a:lnTo>
                <a:lnTo>
                  <a:pt x="11000" y="2600"/>
                </a:lnTo>
              </a:path>
            </a:pathLst>
          </a:custGeom>
          <a:noFill/>
          <a:ln w="22225" cap="rnd">
            <a:solidFill>
              <a:srgbClr val="2C937B"/>
            </a:solidFill>
            <a:round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Oval 43"/>
          <p:cNvSpPr/>
          <p:nvPr/>
        </p:nvSpPr>
        <p:spPr>
          <a:xfrm>
            <a:off x="10300737" y="4674108"/>
            <a:ext cx="82296" cy="82296"/>
          </a:xfrm>
          <a:prstGeom prst="ellipse">
            <a:avLst/>
          </a:prstGeom>
          <a:solidFill>
            <a:srgbClr val="2C937B"/>
          </a:solidFill>
          <a:ln w="12700">
            <a:solidFill>
              <a:srgbClr val="0C1A1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5" name="Rounded Rectangle 44"/>
          <p:cNvSpPr/>
          <p:nvPr/>
        </p:nvSpPr>
        <p:spPr>
          <a:xfrm>
            <a:off x="10526126" y="4486656"/>
            <a:ext cx="821588" cy="219456"/>
          </a:xfrm>
          <a:prstGeom prst="roundRect">
            <a:avLst>
              <a:gd name="adj" fmla="val 50000"/>
            </a:avLst>
          </a:prstGeom>
          <a:solidFill>
            <a:srgbClr val="2D312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6" name="TextBox 45"/>
          <p:cNvSpPr txBox="1"/>
          <p:nvPr/>
        </p:nvSpPr>
        <p:spPr>
          <a:xfrm>
            <a:off x="10526126" y="4486656"/>
            <a:ext cx="821588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50" b="1" i="0">
                <a:solidFill>
                  <a:srgbClr val="F6BE5A"/>
                </a:solidFill>
                <a:latin typeface="Barlow"/>
              </a:rPr>
              <a:t>Fatiguing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566928" y="6053328"/>
            <a:ext cx="11057839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000" b="0" i="0">
                <a:solidFill>
                  <a:srgbClr val="859791"/>
                </a:solidFill>
                <a:latin typeface="Barlow"/>
              </a:rPr>
              <a:t>669 of 702 paid leads carried utm_content. Fatiguing creatives outside the top 11 are shown with their real rank. Cost per lead uses spend from ads whose name matches the utm_content value.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566928" y="6437376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00" b="0" i="0">
                <a:solidFill>
                  <a:srgbClr val="859791"/>
                </a:solidFill>
                <a:latin typeface="Barlow Condensed"/>
              </a:rPr>
              <a:t>Ad creative performance, Northwind Dental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9795967" y="6437376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00" b="0" i="0">
                <a:solidFill>
                  <a:srgbClr val="859791"/>
                </a:solidFill>
                <a:latin typeface="Barlow Condensed"/>
              </a:rPr>
              <a:t>4 / 9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5110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20624"/>
            <a:ext cx="11057839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00" b="1" i="0">
                <a:solidFill>
                  <a:srgbClr val="47A58E"/>
                </a:solidFill>
                <a:latin typeface="Barlow"/>
              </a:rPr>
              <a:t>Fatigue watch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7839" cy="57302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3400" b="1" i="0">
                <a:solidFill>
                  <a:srgbClr val="F3F5F8"/>
                </a:solidFill>
                <a:latin typeface="Barlow"/>
              </a:rPr>
              <a:t>How each </a:t>
            </a:r>
            <a:r>
              <a:rPr sz="3400" b="1" i="0">
                <a:solidFill>
                  <a:srgbClr val="47A58E"/>
                </a:solidFill>
                <a:latin typeface="Barlow"/>
              </a:rPr>
              <a:t>creative</a:t>
            </a:r>
            <a:r>
              <a:rPr sz="3400" b="1" i="0">
                <a:solidFill>
                  <a:srgbClr val="F3F5F8"/>
                </a:solidFill>
                <a:latin typeface="Barlow"/>
              </a:rPr>
              <a:t> held up week to week.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1322832"/>
            <a:ext cx="8778240" cy="36576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50" b="0" i="0">
                <a:solidFill>
                  <a:srgbClr val="B3C2BD"/>
                </a:solidFill>
                <a:latin typeface="Barlow"/>
              </a:rPr>
              <a:t>Leads per full week, oldest on the left.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66928" y="1834896"/>
            <a:ext cx="7086600" cy="4401312"/>
          </a:xfrm>
          <a:prstGeom prst="roundRect">
            <a:avLst>
              <a:gd name="adj" fmla="val 3324"/>
            </a:avLst>
          </a:prstGeom>
          <a:solidFill>
            <a:srgbClr val="0C1A16"/>
          </a:solidFill>
          <a:ln w="9525">
            <a:solidFill>
              <a:srgbClr val="202D2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graphicFrame>
        <p:nvGraphicFramePr>
          <p:cNvPr id="6" name="Chart 5"/>
          <p:cNvGraphicFramePr>
            <a:graphicFrameLocks noGrp="1"/>
          </p:cNvGraphicFramePr>
          <p:nvPr/>
        </p:nvGraphicFramePr>
        <p:xfrm>
          <a:off x="795528" y="2063496"/>
          <a:ext cx="6629400" cy="3669792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795528" y="5788152"/>
            <a:ext cx="6629400" cy="23774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000" b="0" i="0">
                <a:solidFill>
                  <a:srgbClr val="859791"/>
                </a:solidFill>
                <a:latin typeface="Barlow"/>
              </a:rPr>
              <a:t>Leads per week for the top 3 creatives and Static - $99 Whitening. Each week starts on the date shown.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836408" y="1834896"/>
            <a:ext cx="3788359" cy="4401312"/>
          </a:xfrm>
          <a:prstGeom prst="roundRect">
            <a:avLst>
              <a:gd name="adj" fmla="val 3861"/>
            </a:avLst>
          </a:prstGeom>
          <a:solidFill>
            <a:srgbClr val="142420"/>
          </a:solidFill>
          <a:ln w="9525">
            <a:solidFill>
              <a:srgbClr val="202D2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TextBox 8"/>
          <p:cNvSpPr txBox="1"/>
          <p:nvPr/>
        </p:nvSpPr>
        <p:spPr>
          <a:xfrm>
            <a:off x="8092440" y="2090928"/>
            <a:ext cx="3276295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050" b="1" i="0">
                <a:solidFill>
                  <a:srgbClr val="47A58E"/>
                </a:solidFill>
                <a:latin typeface="Barlow"/>
              </a:rPr>
              <a:t>Fatigue check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092440" y="2383536"/>
            <a:ext cx="3276295" cy="64516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5000"/>
              </a:lnSpc>
            </a:pPr>
            <a:r>
              <a:rPr sz="2000" b="1" i="0">
                <a:solidFill>
                  <a:srgbClr val="47A58E"/>
                </a:solidFill>
                <a:latin typeface="Barlow"/>
              </a:rPr>
              <a:t>Static - $99 Whitening</a:t>
            </a:r>
            <a:r>
              <a:rPr sz="2000" b="1" i="0">
                <a:solidFill>
                  <a:srgbClr val="F3F5F8"/>
                </a:solidFill>
                <a:latin typeface="Barlow"/>
              </a:rPr>
              <a:t> is fatiguing.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092440" y="3138424"/>
            <a:ext cx="3276295" cy="284175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18000"/>
              </a:lnSpc>
            </a:pPr>
            <a:r>
              <a:rPr sz="1350" b="0" i="0">
                <a:solidFill>
                  <a:srgbClr val="B3C2BD"/>
                </a:solidFill>
                <a:latin typeface="Barlow"/>
              </a:rPr>
              <a:t>Weekly leads fell three weeks in a row, from 9 to 1.</a:t>
            </a:r>
          </a:p>
          <a:p>
            <a:pPr algn="l">
              <a:lnSpc>
                <a:spcPct val="118000"/>
              </a:lnSpc>
              <a:spcBef>
                <a:spcPts val="742"/>
              </a:spcBef>
            </a:pPr>
            <a:r>
              <a:rPr sz="1350" b="0" i="0">
                <a:solidFill>
                  <a:srgbClr val="B3C2BD"/>
                </a:solidFill>
                <a:latin typeface="Barlow"/>
              </a:rPr>
              <a:t>Also fatiguing: RSA - Book Online Today, RSA - New Patients Welcome, RSA - Implant Financing.</a:t>
            </a:r>
          </a:p>
          <a:p>
            <a:pPr algn="l">
              <a:lnSpc>
                <a:spcPct val="118000"/>
              </a:lnSpc>
              <a:spcBef>
                <a:spcPts val="742"/>
              </a:spcBef>
            </a:pPr>
            <a:r>
              <a:rPr sz="1350" b="0" i="0">
                <a:solidFill>
                  <a:srgbClr val="B3C2BD"/>
                </a:solidFill>
                <a:latin typeface="Barlow"/>
              </a:rPr>
              <a:t>Latest week: Reel - Aligner Day in the Life led with 17 leads.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66928" y="6437376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00" b="0" i="0">
                <a:solidFill>
                  <a:srgbClr val="859791"/>
                </a:solidFill>
                <a:latin typeface="Barlow Condensed"/>
              </a:rPr>
              <a:t>Ad creative performance, Northwind Dental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795967" y="6437376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00" b="0" i="0">
                <a:solidFill>
                  <a:srgbClr val="859791"/>
                </a:solidFill>
                <a:latin typeface="Barlow Condensed"/>
              </a:rPr>
              <a:t>5 / 9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5110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20624"/>
            <a:ext cx="11057839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00" b="1" i="0">
                <a:solidFill>
                  <a:srgbClr val="47A58E"/>
                </a:solidFill>
                <a:latin typeface="Barlow"/>
              </a:rPr>
              <a:t>Read the map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7839" cy="57302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3400" b="1" i="0">
                <a:solidFill>
                  <a:srgbClr val="F3F5F8"/>
                </a:solidFill>
                <a:latin typeface="Barlow"/>
              </a:rPr>
              <a:t>Creatives: volume vs </a:t>
            </a:r>
            <a:r>
              <a:rPr sz="3400" b="1" i="0">
                <a:solidFill>
                  <a:srgbClr val="47A58E"/>
                </a:solidFill>
                <a:latin typeface="Barlow"/>
              </a:rPr>
              <a:t>growth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66928" y="1505712"/>
            <a:ext cx="7223760" cy="4730496"/>
          </a:xfrm>
          <a:prstGeom prst="roundRect">
            <a:avLst>
              <a:gd name="adj" fmla="val 3092"/>
            </a:avLst>
          </a:prstGeom>
          <a:solidFill>
            <a:srgbClr val="0C1A16"/>
          </a:solidFill>
          <a:ln w="9525">
            <a:solidFill>
              <a:srgbClr val="202D2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cxnSp>
        <p:nvCxnSpPr>
          <p:cNvPr id="5" name="Connector 4"/>
          <p:cNvCxnSpPr/>
          <p:nvPr/>
        </p:nvCxnSpPr>
        <p:spPr>
          <a:xfrm>
            <a:off x="1608633" y="5440680"/>
            <a:ext cx="5862015" cy="0"/>
          </a:xfrm>
          <a:prstGeom prst="line">
            <a:avLst/>
          </a:prstGeom>
          <a:ln w="9525">
            <a:solidFill>
              <a:srgbClr val="1A272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1069848" y="5349240"/>
            <a:ext cx="447345" cy="18288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000" b="0" i="0">
                <a:solidFill>
                  <a:srgbClr val="859791"/>
                </a:solidFill>
                <a:latin typeface="Barlow Condensed"/>
              </a:rPr>
              <a:t>−100%</a:t>
            </a:r>
          </a:p>
        </p:txBody>
      </p:sp>
      <p:cxnSp>
        <p:nvCxnSpPr>
          <p:cNvPr id="7" name="Connector 6"/>
          <p:cNvCxnSpPr/>
          <p:nvPr/>
        </p:nvCxnSpPr>
        <p:spPr>
          <a:xfrm>
            <a:off x="1608633" y="4708550"/>
            <a:ext cx="5862015" cy="0"/>
          </a:xfrm>
          <a:prstGeom prst="line">
            <a:avLst/>
          </a:prstGeom>
          <a:ln w="9525">
            <a:solidFill>
              <a:srgbClr val="1A272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1069848" y="4617110"/>
            <a:ext cx="447345" cy="18288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000" b="0" i="0">
                <a:solidFill>
                  <a:srgbClr val="859791"/>
                </a:solidFill>
                <a:latin typeface="Barlow Condensed"/>
              </a:rPr>
              <a:t>−50%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1608633" y="3976421"/>
            <a:ext cx="5862015" cy="0"/>
          </a:xfrm>
          <a:prstGeom prst="line">
            <a:avLst/>
          </a:prstGeom>
          <a:ln w="9525">
            <a:solidFill>
              <a:srgbClr val="1A272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1069848" y="3884981"/>
            <a:ext cx="447345" cy="18288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000" b="0" i="0">
                <a:solidFill>
                  <a:srgbClr val="859791"/>
                </a:solidFill>
                <a:latin typeface="Barlow Condensed"/>
              </a:rPr>
              <a:t>0%</a:t>
            </a:r>
          </a:p>
        </p:txBody>
      </p:sp>
      <p:cxnSp>
        <p:nvCxnSpPr>
          <p:cNvPr id="11" name="Connector 10"/>
          <p:cNvCxnSpPr/>
          <p:nvPr/>
        </p:nvCxnSpPr>
        <p:spPr>
          <a:xfrm>
            <a:off x="1608633" y="3244291"/>
            <a:ext cx="5862015" cy="0"/>
          </a:xfrm>
          <a:prstGeom prst="line">
            <a:avLst/>
          </a:prstGeom>
          <a:ln w="9525">
            <a:solidFill>
              <a:srgbClr val="1A272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1069848" y="3152851"/>
            <a:ext cx="447345" cy="18288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000" b="0" i="0">
                <a:solidFill>
                  <a:srgbClr val="859791"/>
                </a:solidFill>
                <a:latin typeface="Barlow Condensed"/>
              </a:rPr>
              <a:t>50%</a:t>
            </a:r>
          </a:p>
        </p:txBody>
      </p:sp>
      <p:cxnSp>
        <p:nvCxnSpPr>
          <p:cNvPr id="13" name="Connector 12"/>
          <p:cNvCxnSpPr/>
          <p:nvPr/>
        </p:nvCxnSpPr>
        <p:spPr>
          <a:xfrm>
            <a:off x="1608633" y="2512162"/>
            <a:ext cx="5862015" cy="0"/>
          </a:xfrm>
          <a:prstGeom prst="line">
            <a:avLst/>
          </a:prstGeom>
          <a:ln w="9525">
            <a:solidFill>
              <a:srgbClr val="1A272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1069848" y="2420722"/>
            <a:ext cx="447345" cy="18288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000" b="0" i="0">
                <a:solidFill>
                  <a:srgbClr val="859791"/>
                </a:solidFill>
                <a:latin typeface="Barlow Condensed"/>
              </a:rPr>
              <a:t>100%</a:t>
            </a:r>
          </a:p>
        </p:txBody>
      </p:sp>
      <p:cxnSp>
        <p:nvCxnSpPr>
          <p:cNvPr id="15" name="Connector 14"/>
          <p:cNvCxnSpPr/>
          <p:nvPr/>
        </p:nvCxnSpPr>
        <p:spPr>
          <a:xfrm>
            <a:off x="1608633" y="1780032"/>
            <a:ext cx="5862015" cy="0"/>
          </a:xfrm>
          <a:prstGeom prst="line">
            <a:avLst/>
          </a:prstGeom>
          <a:ln w="9525">
            <a:solidFill>
              <a:srgbClr val="1A272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1069848" y="1688592"/>
            <a:ext cx="447345" cy="18288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000" b="0" i="0">
                <a:solidFill>
                  <a:srgbClr val="859791"/>
                </a:solidFill>
                <a:latin typeface="Barlow Condensed"/>
              </a:rPr>
              <a:t>150%</a:t>
            </a:r>
          </a:p>
        </p:txBody>
      </p:sp>
      <p:cxnSp>
        <p:nvCxnSpPr>
          <p:cNvPr id="17" name="Connector 16"/>
          <p:cNvCxnSpPr/>
          <p:nvPr/>
        </p:nvCxnSpPr>
        <p:spPr>
          <a:xfrm>
            <a:off x="1608633" y="1780032"/>
            <a:ext cx="0" cy="3660648"/>
          </a:xfrm>
          <a:prstGeom prst="line">
            <a:avLst/>
          </a:prstGeom>
          <a:ln w="9525">
            <a:solidFill>
              <a:srgbClr val="1A272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1242873" y="5495544"/>
            <a:ext cx="731520" cy="18288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ctr"/>
            <a:r>
              <a:rPr sz="1000" b="0" i="0">
                <a:solidFill>
                  <a:srgbClr val="859791"/>
                </a:solidFill>
                <a:latin typeface="Barlow Condensed"/>
              </a:rPr>
              <a:t>0</a:t>
            </a:r>
          </a:p>
        </p:txBody>
      </p:sp>
      <p:cxnSp>
        <p:nvCxnSpPr>
          <p:cNvPr id="19" name="Connector 18"/>
          <p:cNvCxnSpPr/>
          <p:nvPr/>
        </p:nvCxnSpPr>
        <p:spPr>
          <a:xfrm>
            <a:off x="3074137" y="1780032"/>
            <a:ext cx="0" cy="3660648"/>
          </a:xfrm>
          <a:prstGeom prst="line">
            <a:avLst/>
          </a:prstGeom>
          <a:ln w="9525">
            <a:solidFill>
              <a:srgbClr val="1A272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2708377" y="5495544"/>
            <a:ext cx="731520" cy="18288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ctr"/>
            <a:r>
              <a:rPr sz="1000" b="0" i="0">
                <a:solidFill>
                  <a:srgbClr val="859791"/>
                </a:solidFill>
                <a:latin typeface="Barlow Condensed"/>
              </a:rPr>
              <a:t>20</a:t>
            </a:r>
          </a:p>
        </p:txBody>
      </p:sp>
      <p:cxnSp>
        <p:nvCxnSpPr>
          <p:cNvPr id="21" name="Connector 20"/>
          <p:cNvCxnSpPr/>
          <p:nvPr/>
        </p:nvCxnSpPr>
        <p:spPr>
          <a:xfrm>
            <a:off x="4539640" y="1780032"/>
            <a:ext cx="0" cy="3660648"/>
          </a:xfrm>
          <a:prstGeom prst="line">
            <a:avLst/>
          </a:prstGeom>
          <a:ln w="9525">
            <a:solidFill>
              <a:srgbClr val="1A272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4173880" y="5495544"/>
            <a:ext cx="731520" cy="18288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ctr"/>
            <a:r>
              <a:rPr sz="1000" b="0" i="0">
                <a:solidFill>
                  <a:srgbClr val="859791"/>
                </a:solidFill>
                <a:latin typeface="Barlow Condensed"/>
              </a:rPr>
              <a:t>40</a:t>
            </a:r>
          </a:p>
        </p:txBody>
      </p:sp>
      <p:cxnSp>
        <p:nvCxnSpPr>
          <p:cNvPr id="23" name="Connector 22"/>
          <p:cNvCxnSpPr/>
          <p:nvPr/>
        </p:nvCxnSpPr>
        <p:spPr>
          <a:xfrm>
            <a:off x="6005144" y="1780032"/>
            <a:ext cx="0" cy="3660648"/>
          </a:xfrm>
          <a:prstGeom prst="line">
            <a:avLst/>
          </a:prstGeom>
          <a:ln w="9525">
            <a:solidFill>
              <a:srgbClr val="1A272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5639384" y="5495544"/>
            <a:ext cx="731520" cy="18288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ctr"/>
            <a:r>
              <a:rPr sz="1000" b="0" i="0">
                <a:solidFill>
                  <a:srgbClr val="859791"/>
                </a:solidFill>
                <a:latin typeface="Barlow Condensed"/>
              </a:rPr>
              <a:t>60</a:t>
            </a:r>
          </a:p>
        </p:txBody>
      </p:sp>
      <p:cxnSp>
        <p:nvCxnSpPr>
          <p:cNvPr id="25" name="Connector 24"/>
          <p:cNvCxnSpPr/>
          <p:nvPr/>
        </p:nvCxnSpPr>
        <p:spPr>
          <a:xfrm>
            <a:off x="7470648" y="1780032"/>
            <a:ext cx="0" cy="3660648"/>
          </a:xfrm>
          <a:prstGeom prst="line">
            <a:avLst/>
          </a:prstGeom>
          <a:ln w="9525">
            <a:solidFill>
              <a:srgbClr val="1A272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TextBox 25"/>
          <p:cNvSpPr txBox="1"/>
          <p:nvPr/>
        </p:nvSpPr>
        <p:spPr>
          <a:xfrm>
            <a:off x="7104888" y="5495544"/>
            <a:ext cx="731520" cy="18288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ctr"/>
            <a:r>
              <a:rPr sz="1000" b="0" i="0">
                <a:solidFill>
                  <a:srgbClr val="859791"/>
                </a:solidFill>
                <a:latin typeface="Barlow Condensed"/>
              </a:rPr>
              <a:t>80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608633" y="5733288"/>
            <a:ext cx="5862015" cy="219456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ctr"/>
            <a:r>
              <a:rPr sz="1050" b="0" i="0">
                <a:solidFill>
                  <a:srgbClr val="B3C2BD"/>
                </a:solidFill>
                <a:latin typeface="Barlow Condensed"/>
              </a:rPr>
              <a:t>Leads</a:t>
            </a:r>
          </a:p>
        </p:txBody>
      </p:sp>
      <p:sp>
        <p:nvSpPr>
          <p:cNvPr id="28" name="TextBox 27"/>
          <p:cNvSpPr txBox="1"/>
          <p:nvPr/>
        </p:nvSpPr>
        <p:spPr>
          <a:xfrm rot="16200000">
            <a:off x="292608" y="3500628"/>
            <a:ext cx="1371600" cy="219456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ctr"/>
            <a:r>
              <a:rPr sz="1050" b="0" i="0">
                <a:solidFill>
                  <a:srgbClr val="B3C2BD"/>
                </a:solidFill>
                <a:latin typeface="Barlow Condensed"/>
              </a:rPr>
              <a:t>Change vs prior</a:t>
            </a:r>
          </a:p>
        </p:txBody>
      </p:sp>
      <p:cxnSp>
        <p:nvCxnSpPr>
          <p:cNvPr id="29" name="Connector 28"/>
          <p:cNvCxnSpPr/>
          <p:nvPr/>
        </p:nvCxnSpPr>
        <p:spPr>
          <a:xfrm>
            <a:off x="4026714" y="1780032"/>
            <a:ext cx="0" cy="3660648"/>
          </a:xfrm>
          <a:prstGeom prst="line">
            <a:avLst/>
          </a:prstGeom>
          <a:ln w="15875">
            <a:solidFill>
              <a:srgbClr val="35413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Connector 29"/>
          <p:cNvCxnSpPr/>
          <p:nvPr/>
        </p:nvCxnSpPr>
        <p:spPr>
          <a:xfrm>
            <a:off x="1608633" y="3976421"/>
            <a:ext cx="5862015" cy="0"/>
          </a:xfrm>
          <a:prstGeom prst="line">
            <a:avLst/>
          </a:prstGeom>
          <a:ln w="15875">
            <a:solidFill>
              <a:srgbClr val="35413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1" name="Oval 30"/>
          <p:cNvSpPr/>
          <p:nvPr/>
        </p:nvSpPr>
        <p:spPr>
          <a:xfrm>
            <a:off x="6225339" y="3434828"/>
            <a:ext cx="438912" cy="438912"/>
          </a:xfrm>
          <a:prstGeom prst="ellipse">
            <a:avLst/>
          </a:prstGeom>
          <a:solidFill>
            <a:srgbClr val="2C937B">
              <a:alpha val="82000"/>
            </a:srgbClr>
          </a:solidFill>
          <a:ln w="19050">
            <a:solidFill>
              <a:srgbClr val="0C1A1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Oval 31"/>
          <p:cNvSpPr/>
          <p:nvPr/>
        </p:nvSpPr>
        <p:spPr>
          <a:xfrm>
            <a:off x="5720887" y="3692226"/>
            <a:ext cx="421963" cy="421963"/>
          </a:xfrm>
          <a:prstGeom prst="ellipse">
            <a:avLst/>
          </a:prstGeom>
          <a:solidFill>
            <a:srgbClr val="2C937B">
              <a:alpha val="82000"/>
            </a:srgbClr>
          </a:solidFill>
          <a:ln w="19050">
            <a:solidFill>
              <a:srgbClr val="0C1A1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Oval 32"/>
          <p:cNvSpPr/>
          <p:nvPr/>
        </p:nvSpPr>
        <p:spPr>
          <a:xfrm>
            <a:off x="4929267" y="2315587"/>
            <a:ext cx="393149" cy="393149"/>
          </a:xfrm>
          <a:prstGeom prst="ellipse">
            <a:avLst/>
          </a:prstGeom>
          <a:solidFill>
            <a:srgbClr val="C98500">
              <a:alpha val="82000"/>
            </a:srgbClr>
          </a:solidFill>
          <a:ln w="19050">
            <a:solidFill>
              <a:srgbClr val="0C1A1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Oval 33"/>
          <p:cNvSpPr/>
          <p:nvPr/>
        </p:nvSpPr>
        <p:spPr>
          <a:xfrm>
            <a:off x="4569986" y="3757655"/>
            <a:ext cx="378960" cy="378960"/>
          </a:xfrm>
          <a:prstGeom prst="ellipse">
            <a:avLst/>
          </a:prstGeom>
          <a:solidFill>
            <a:srgbClr val="2C937B">
              <a:alpha val="82000"/>
            </a:srgbClr>
          </a:solidFill>
          <a:ln w="19050">
            <a:solidFill>
              <a:srgbClr val="0C1A1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Oval 34"/>
          <p:cNvSpPr/>
          <p:nvPr/>
        </p:nvSpPr>
        <p:spPr>
          <a:xfrm>
            <a:off x="4354616" y="2005000"/>
            <a:ext cx="370048" cy="370048"/>
          </a:xfrm>
          <a:prstGeom prst="ellipse">
            <a:avLst/>
          </a:prstGeom>
          <a:solidFill>
            <a:srgbClr val="C98500">
              <a:alpha val="82000"/>
            </a:srgbClr>
          </a:solidFill>
          <a:ln w="19050">
            <a:solidFill>
              <a:srgbClr val="0C1A1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Oval 35"/>
          <p:cNvSpPr/>
          <p:nvPr/>
        </p:nvSpPr>
        <p:spPr>
          <a:xfrm>
            <a:off x="4282863" y="3148645"/>
            <a:ext cx="367004" cy="367004"/>
          </a:xfrm>
          <a:prstGeom prst="ellipse">
            <a:avLst/>
          </a:prstGeom>
          <a:solidFill>
            <a:srgbClr val="C98500">
              <a:alpha val="82000"/>
            </a:srgbClr>
          </a:solidFill>
          <a:ln w="19050">
            <a:solidFill>
              <a:srgbClr val="0C1A1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Oval 36"/>
          <p:cNvSpPr/>
          <p:nvPr/>
        </p:nvSpPr>
        <p:spPr>
          <a:xfrm>
            <a:off x="4211130" y="3750533"/>
            <a:ext cx="363920" cy="363920"/>
          </a:xfrm>
          <a:prstGeom prst="ellipse">
            <a:avLst/>
          </a:prstGeom>
          <a:solidFill>
            <a:srgbClr val="C98500">
              <a:alpha val="82000"/>
            </a:srgbClr>
          </a:solidFill>
          <a:ln w="19050">
            <a:solidFill>
              <a:srgbClr val="0C1A1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Oval 37"/>
          <p:cNvSpPr/>
          <p:nvPr/>
        </p:nvSpPr>
        <p:spPr>
          <a:xfrm>
            <a:off x="4139417" y="3459244"/>
            <a:ext cx="360795" cy="360795"/>
          </a:xfrm>
          <a:prstGeom prst="ellipse">
            <a:avLst/>
          </a:prstGeom>
          <a:solidFill>
            <a:srgbClr val="2C937B">
              <a:alpha val="82000"/>
            </a:srgbClr>
          </a:solidFill>
          <a:ln w="19050">
            <a:solidFill>
              <a:srgbClr val="0C1A1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Oval 38"/>
          <p:cNvSpPr/>
          <p:nvPr/>
        </p:nvSpPr>
        <p:spPr>
          <a:xfrm>
            <a:off x="3924410" y="3551917"/>
            <a:ext cx="351159" cy="351159"/>
          </a:xfrm>
          <a:prstGeom prst="ellipse">
            <a:avLst/>
          </a:prstGeom>
          <a:solidFill>
            <a:srgbClr val="2C937B">
              <a:alpha val="82000"/>
            </a:srgbClr>
          </a:solidFill>
          <a:ln w="19050">
            <a:solidFill>
              <a:srgbClr val="0C1A1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Oval 39"/>
          <p:cNvSpPr/>
          <p:nvPr/>
        </p:nvSpPr>
        <p:spPr>
          <a:xfrm>
            <a:off x="3852788" y="4022133"/>
            <a:ext cx="347853" cy="347853"/>
          </a:xfrm>
          <a:prstGeom prst="ellipse">
            <a:avLst/>
          </a:prstGeom>
          <a:solidFill>
            <a:srgbClr val="C98500">
              <a:alpha val="82000"/>
            </a:srgbClr>
          </a:solidFill>
          <a:ln w="19050">
            <a:solidFill>
              <a:srgbClr val="0C1A1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Oval 40"/>
          <p:cNvSpPr/>
          <p:nvPr/>
        </p:nvSpPr>
        <p:spPr>
          <a:xfrm>
            <a:off x="3852788" y="3333932"/>
            <a:ext cx="347853" cy="347853"/>
          </a:xfrm>
          <a:prstGeom prst="ellipse">
            <a:avLst/>
          </a:prstGeom>
          <a:solidFill>
            <a:srgbClr val="2C937B">
              <a:alpha val="82000"/>
            </a:srgbClr>
          </a:solidFill>
          <a:ln w="19050">
            <a:solidFill>
              <a:srgbClr val="0C1A1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Oval 41"/>
          <p:cNvSpPr/>
          <p:nvPr/>
        </p:nvSpPr>
        <p:spPr>
          <a:xfrm>
            <a:off x="3638077" y="3368332"/>
            <a:ext cx="337622" cy="337622"/>
          </a:xfrm>
          <a:prstGeom prst="ellipse">
            <a:avLst/>
          </a:prstGeom>
          <a:solidFill>
            <a:srgbClr val="C98500">
              <a:alpha val="82000"/>
            </a:srgbClr>
          </a:solidFill>
          <a:ln w="19050">
            <a:solidFill>
              <a:srgbClr val="0C1A1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Oval 42"/>
          <p:cNvSpPr/>
          <p:nvPr/>
        </p:nvSpPr>
        <p:spPr>
          <a:xfrm>
            <a:off x="3566564" y="3941155"/>
            <a:ext cx="334099" cy="334099"/>
          </a:xfrm>
          <a:prstGeom prst="ellipse">
            <a:avLst/>
          </a:prstGeom>
          <a:solidFill>
            <a:srgbClr val="2C937B">
              <a:alpha val="82000"/>
            </a:srgbClr>
          </a:solidFill>
          <a:ln w="19050">
            <a:solidFill>
              <a:srgbClr val="0C1A1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Oval 43"/>
          <p:cNvSpPr/>
          <p:nvPr/>
        </p:nvSpPr>
        <p:spPr>
          <a:xfrm>
            <a:off x="3423630" y="3754418"/>
            <a:ext cx="326866" cy="326866"/>
          </a:xfrm>
          <a:prstGeom prst="ellipse">
            <a:avLst/>
          </a:prstGeom>
          <a:solidFill>
            <a:srgbClr val="C98500">
              <a:alpha val="82000"/>
            </a:srgbClr>
          </a:solidFill>
          <a:ln w="19050">
            <a:solidFill>
              <a:srgbClr val="0C1A1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5" name="Oval 44"/>
          <p:cNvSpPr/>
          <p:nvPr/>
        </p:nvSpPr>
        <p:spPr>
          <a:xfrm>
            <a:off x="3066931" y="4803719"/>
            <a:ext cx="307512" cy="307512"/>
          </a:xfrm>
          <a:prstGeom prst="ellipse">
            <a:avLst/>
          </a:prstGeom>
          <a:solidFill>
            <a:srgbClr val="C98500">
              <a:alpha val="82000"/>
            </a:srgbClr>
          </a:solidFill>
          <a:ln w="19050">
            <a:solidFill>
              <a:srgbClr val="0C1A1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Oval 45"/>
          <p:cNvSpPr/>
          <p:nvPr/>
        </p:nvSpPr>
        <p:spPr>
          <a:xfrm>
            <a:off x="2711410" y="3994588"/>
            <a:ext cx="285802" cy="285802"/>
          </a:xfrm>
          <a:prstGeom prst="ellipse">
            <a:avLst/>
          </a:prstGeom>
          <a:solidFill>
            <a:srgbClr val="2C937B">
              <a:alpha val="82000"/>
            </a:srgbClr>
          </a:solidFill>
          <a:ln w="19050">
            <a:solidFill>
              <a:srgbClr val="0C1A1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7" name="Oval 46"/>
          <p:cNvSpPr/>
          <p:nvPr/>
        </p:nvSpPr>
        <p:spPr>
          <a:xfrm>
            <a:off x="2711410" y="3526026"/>
            <a:ext cx="285802" cy="285802"/>
          </a:xfrm>
          <a:prstGeom prst="ellipse">
            <a:avLst/>
          </a:prstGeom>
          <a:solidFill>
            <a:srgbClr val="2C937B">
              <a:alpha val="82000"/>
            </a:srgbClr>
          </a:solidFill>
          <a:ln w="19050">
            <a:solidFill>
              <a:srgbClr val="0C1A1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8" name="Oval 47"/>
          <p:cNvSpPr/>
          <p:nvPr/>
        </p:nvSpPr>
        <p:spPr>
          <a:xfrm>
            <a:off x="2640491" y="2957320"/>
            <a:ext cx="281091" cy="281091"/>
          </a:xfrm>
          <a:prstGeom prst="ellipse">
            <a:avLst/>
          </a:prstGeom>
          <a:solidFill>
            <a:srgbClr val="2C937B">
              <a:alpha val="82000"/>
            </a:srgbClr>
          </a:solidFill>
          <a:ln w="19050">
            <a:solidFill>
              <a:srgbClr val="0C1A1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9" name="Oval 48"/>
          <p:cNvSpPr/>
          <p:nvPr/>
        </p:nvSpPr>
        <p:spPr>
          <a:xfrm>
            <a:off x="2640491" y="4070157"/>
            <a:ext cx="281091" cy="281091"/>
          </a:xfrm>
          <a:prstGeom prst="ellipse">
            <a:avLst/>
          </a:prstGeom>
          <a:solidFill>
            <a:srgbClr val="2C937B">
              <a:alpha val="82000"/>
            </a:srgbClr>
          </a:solidFill>
          <a:ln w="19050">
            <a:solidFill>
              <a:srgbClr val="0C1A1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0" name="Oval 49"/>
          <p:cNvSpPr/>
          <p:nvPr/>
        </p:nvSpPr>
        <p:spPr>
          <a:xfrm>
            <a:off x="2569646" y="4014017"/>
            <a:ext cx="276230" cy="276230"/>
          </a:xfrm>
          <a:prstGeom prst="ellipse">
            <a:avLst/>
          </a:prstGeom>
          <a:solidFill>
            <a:srgbClr val="2C937B">
              <a:alpha val="82000"/>
            </a:srgbClr>
          </a:solidFill>
          <a:ln w="19050">
            <a:solidFill>
              <a:srgbClr val="0C1A1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1" name="Oval 50"/>
          <p:cNvSpPr/>
          <p:nvPr/>
        </p:nvSpPr>
        <p:spPr>
          <a:xfrm>
            <a:off x="2216869" y="3222273"/>
            <a:ext cx="249032" cy="249032"/>
          </a:xfrm>
          <a:prstGeom prst="ellipse">
            <a:avLst/>
          </a:prstGeom>
          <a:solidFill>
            <a:srgbClr val="C98500">
              <a:alpha val="82000"/>
            </a:srgbClr>
          </a:solidFill>
          <a:ln w="19050">
            <a:solidFill>
              <a:srgbClr val="0C1A1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2" name="TextBox 51"/>
          <p:cNvSpPr txBox="1"/>
          <p:nvPr/>
        </p:nvSpPr>
        <p:spPr>
          <a:xfrm>
            <a:off x="4301061" y="3562844"/>
            <a:ext cx="1969999" cy="18288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50" b="0" i="0">
                <a:solidFill>
                  <a:srgbClr val="B3C2BD"/>
                </a:solidFill>
                <a:latin typeface="Barlow Condensed"/>
              </a:rPr>
              <a:t>RSA - Same Day Emergency Care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4283324" y="3811768"/>
            <a:ext cx="1483284" cy="18288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50" b="0" i="0">
                <a:solidFill>
                  <a:srgbClr val="B3C2BD"/>
                </a:solidFill>
                <a:latin typeface="Barlow Condensed"/>
              </a:rPr>
              <a:t>RSA - Northwind Official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5368136" y="2420722"/>
            <a:ext cx="1724939" cy="18288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50" b="0" i="0">
                <a:solidFill>
                  <a:srgbClr val="B3C2BD"/>
                </a:solidFill>
                <a:latin typeface="Barlow Condensed"/>
              </a:rPr>
              <a:t>Reel - Aligner Day in the Life</a:t>
            </a:r>
          </a:p>
        </p:txBody>
      </p:sp>
      <p:sp>
        <p:nvSpPr>
          <p:cNvPr id="55" name="TextBox 54"/>
          <p:cNvSpPr txBox="1"/>
          <p:nvPr/>
        </p:nvSpPr>
        <p:spPr>
          <a:xfrm>
            <a:off x="4060991" y="4154904"/>
            <a:ext cx="1488389" cy="18288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50" b="0" i="0">
                <a:solidFill>
                  <a:srgbClr val="B3C2BD"/>
                </a:solidFill>
                <a:latin typeface="Barlow Condensed"/>
              </a:rPr>
              <a:t>RSA - Open Late Tonight</a:t>
            </a:r>
          </a:p>
        </p:txBody>
      </p:sp>
      <p:sp>
        <p:nvSpPr>
          <p:cNvPr id="56" name="TextBox 55"/>
          <p:cNvSpPr txBox="1"/>
          <p:nvPr/>
        </p:nvSpPr>
        <p:spPr>
          <a:xfrm>
            <a:off x="4770385" y="2098585"/>
            <a:ext cx="1832153" cy="18288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50" b="0" i="0">
                <a:solidFill>
                  <a:srgbClr val="B3C2BD"/>
                </a:solidFill>
                <a:latin typeface="Barlow Condensed"/>
              </a:rPr>
              <a:t>Static - Free Consult and Scan</a:t>
            </a:r>
          </a:p>
        </p:txBody>
      </p:sp>
      <p:sp>
        <p:nvSpPr>
          <p:cNvPr id="57" name="TextBox 56"/>
          <p:cNvSpPr txBox="1"/>
          <p:nvPr/>
        </p:nvSpPr>
        <p:spPr>
          <a:xfrm>
            <a:off x="4695587" y="3240707"/>
            <a:ext cx="1382878" cy="18288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50" b="0" i="0">
                <a:solidFill>
                  <a:srgbClr val="B3C2BD"/>
                </a:solidFill>
                <a:latin typeface="Barlow Condensed"/>
              </a:rPr>
              <a:t>Video - Tour the Clinic</a:t>
            </a:r>
          </a:p>
        </p:txBody>
      </p:sp>
      <p:sp>
        <p:nvSpPr>
          <p:cNvPr id="58" name="TextBox 57"/>
          <p:cNvSpPr txBox="1"/>
          <p:nvPr/>
        </p:nvSpPr>
        <p:spPr>
          <a:xfrm>
            <a:off x="2557438" y="3841053"/>
            <a:ext cx="1699412" cy="18288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50" b="0" i="0">
                <a:solidFill>
                  <a:srgbClr val="B3C2BD"/>
                </a:solidFill>
                <a:latin typeface="Barlow Condensed"/>
              </a:rPr>
              <a:t>Static - New Patient Special</a:t>
            </a:r>
          </a:p>
        </p:txBody>
      </p:sp>
      <p:sp>
        <p:nvSpPr>
          <p:cNvPr id="59" name="TextBox 58"/>
          <p:cNvSpPr txBox="1"/>
          <p:nvPr/>
        </p:nvSpPr>
        <p:spPr>
          <a:xfrm>
            <a:off x="2683134" y="3548201"/>
            <a:ext cx="1502004" cy="18288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50" b="0" i="0">
                <a:solidFill>
                  <a:srgbClr val="B3C2BD"/>
                </a:solidFill>
                <a:latin typeface="Barlow Condensed"/>
              </a:rPr>
              <a:t>RSA - Book Online Today</a:t>
            </a:r>
          </a:p>
        </p:txBody>
      </p:sp>
      <p:sp>
        <p:nvSpPr>
          <p:cNvPr id="60" name="TextBox 59"/>
          <p:cNvSpPr txBox="1"/>
          <p:nvPr/>
        </p:nvSpPr>
        <p:spPr>
          <a:xfrm>
            <a:off x="2422031" y="4104620"/>
            <a:ext cx="1476477" cy="18288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50" b="0" i="0">
                <a:solidFill>
                  <a:srgbClr val="B3C2BD"/>
                </a:solidFill>
                <a:latin typeface="Barlow Condensed"/>
              </a:rPr>
              <a:t>Carousel - Smile Gallery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1700073" y="1825752"/>
            <a:ext cx="1828800" cy="219456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000" b="0" i="0">
                <a:solidFill>
                  <a:srgbClr val="859791"/>
                </a:solidFill>
                <a:latin typeface="Barlow Condensed"/>
              </a:rPr>
              <a:t>Test more</a:t>
            </a:r>
          </a:p>
        </p:txBody>
      </p:sp>
      <p:sp>
        <p:nvSpPr>
          <p:cNvPr id="62" name="TextBox 61"/>
          <p:cNvSpPr txBox="1"/>
          <p:nvPr/>
        </p:nvSpPr>
        <p:spPr>
          <a:xfrm>
            <a:off x="5550408" y="1825752"/>
            <a:ext cx="1828800" cy="219456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1000" b="0" i="0">
                <a:solidFill>
                  <a:srgbClr val="859791"/>
                </a:solidFill>
                <a:latin typeface="Barlow Condensed"/>
              </a:rPr>
              <a:t>Scale</a:t>
            </a:r>
          </a:p>
        </p:txBody>
      </p:sp>
      <p:sp>
        <p:nvSpPr>
          <p:cNvPr id="63" name="TextBox 62"/>
          <p:cNvSpPr txBox="1"/>
          <p:nvPr/>
        </p:nvSpPr>
        <p:spPr>
          <a:xfrm>
            <a:off x="1700073" y="5166360"/>
            <a:ext cx="1828800" cy="219456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000" b="0" i="0">
                <a:solidFill>
                  <a:srgbClr val="859791"/>
                </a:solidFill>
                <a:latin typeface="Barlow Condensed"/>
              </a:rPr>
              <a:t>Cut or rework</a:t>
            </a:r>
          </a:p>
        </p:txBody>
      </p:sp>
      <p:sp>
        <p:nvSpPr>
          <p:cNvPr id="64" name="TextBox 63"/>
          <p:cNvSpPr txBox="1"/>
          <p:nvPr/>
        </p:nvSpPr>
        <p:spPr>
          <a:xfrm>
            <a:off x="5550408" y="5166360"/>
            <a:ext cx="1828800" cy="219456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1000" b="0" i="0">
                <a:solidFill>
                  <a:srgbClr val="859791"/>
                </a:solidFill>
                <a:latin typeface="Barlow Condensed"/>
              </a:rPr>
              <a:t>Refresh</a:t>
            </a:r>
          </a:p>
        </p:txBody>
      </p:sp>
      <p:sp>
        <p:nvSpPr>
          <p:cNvPr id="65" name="Oval 64"/>
          <p:cNvSpPr/>
          <p:nvPr/>
        </p:nvSpPr>
        <p:spPr>
          <a:xfrm>
            <a:off x="1608633" y="5843016"/>
            <a:ext cx="109728" cy="109728"/>
          </a:xfrm>
          <a:prstGeom prst="ellipse">
            <a:avLst/>
          </a:prstGeom>
          <a:solidFill>
            <a:srgbClr val="2C937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6" name="TextBox 65"/>
          <p:cNvSpPr txBox="1"/>
          <p:nvPr/>
        </p:nvSpPr>
        <p:spPr>
          <a:xfrm>
            <a:off x="1773225" y="5797296"/>
            <a:ext cx="1828800" cy="20116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050" b="0" i="0">
                <a:solidFill>
                  <a:srgbClr val="B3C2BD"/>
                </a:solidFill>
                <a:latin typeface="Barlow"/>
              </a:rPr>
              <a:t>Google Ads</a:t>
            </a:r>
          </a:p>
        </p:txBody>
      </p:sp>
      <p:sp>
        <p:nvSpPr>
          <p:cNvPr id="67" name="Oval 66"/>
          <p:cNvSpPr/>
          <p:nvPr/>
        </p:nvSpPr>
        <p:spPr>
          <a:xfrm>
            <a:off x="2811069" y="5843016"/>
            <a:ext cx="109728" cy="109728"/>
          </a:xfrm>
          <a:prstGeom prst="ellipse">
            <a:avLst/>
          </a:prstGeom>
          <a:solidFill>
            <a:srgbClr val="C985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8" name="TextBox 67"/>
          <p:cNvSpPr txBox="1"/>
          <p:nvPr/>
        </p:nvSpPr>
        <p:spPr>
          <a:xfrm>
            <a:off x="2975661" y="5797296"/>
            <a:ext cx="1828800" cy="20116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050" b="0" i="0">
                <a:solidFill>
                  <a:srgbClr val="B3C2BD"/>
                </a:solidFill>
                <a:latin typeface="Barlow"/>
              </a:rPr>
              <a:t>Meta Ads</a:t>
            </a:r>
          </a:p>
        </p:txBody>
      </p:sp>
      <p:sp>
        <p:nvSpPr>
          <p:cNvPr id="69" name="Rounded Rectangle 68"/>
          <p:cNvSpPr/>
          <p:nvPr/>
        </p:nvSpPr>
        <p:spPr>
          <a:xfrm>
            <a:off x="7973568" y="1505712"/>
            <a:ext cx="3651199" cy="4730496"/>
          </a:xfrm>
          <a:prstGeom prst="roundRect">
            <a:avLst>
              <a:gd name="adj" fmla="val 4007"/>
            </a:avLst>
          </a:prstGeom>
          <a:solidFill>
            <a:srgbClr val="142420"/>
          </a:solidFill>
          <a:ln w="9525">
            <a:solidFill>
              <a:srgbClr val="202D2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0" name="TextBox 69"/>
          <p:cNvSpPr txBox="1"/>
          <p:nvPr/>
        </p:nvSpPr>
        <p:spPr>
          <a:xfrm>
            <a:off x="8229600" y="1761744"/>
            <a:ext cx="3139135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050" b="1" i="0">
                <a:solidFill>
                  <a:srgbClr val="47A58E"/>
                </a:solidFill>
                <a:latin typeface="Barlow"/>
              </a:rPr>
              <a:t>Read the map</a:t>
            </a:r>
          </a:p>
        </p:txBody>
      </p:sp>
      <p:sp>
        <p:nvSpPr>
          <p:cNvPr id="71" name="TextBox 70"/>
          <p:cNvSpPr txBox="1"/>
          <p:nvPr/>
        </p:nvSpPr>
        <p:spPr>
          <a:xfrm>
            <a:off x="8229600" y="2054352"/>
            <a:ext cx="3139135" cy="94488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5000"/>
              </a:lnSpc>
            </a:pPr>
            <a:r>
              <a:rPr sz="2000" b="1" i="0">
                <a:solidFill>
                  <a:srgbClr val="47A58E"/>
                </a:solidFill>
                <a:latin typeface="Barlow"/>
              </a:rPr>
              <a:t>RSA - Same Day Emergency Care</a:t>
            </a:r>
            <a:r>
              <a:rPr sz="2000" b="1" i="0">
                <a:solidFill>
                  <a:srgbClr val="F3F5F8"/>
                </a:solidFill>
                <a:latin typeface="Barlow"/>
              </a:rPr>
              <a:t> is big and still growing.</a:t>
            </a:r>
          </a:p>
        </p:txBody>
      </p:sp>
      <p:sp>
        <p:nvSpPr>
          <p:cNvPr id="72" name="TextBox 71"/>
          <p:cNvSpPr txBox="1"/>
          <p:nvPr/>
        </p:nvSpPr>
        <p:spPr>
          <a:xfrm>
            <a:off x="8229600" y="3108960"/>
            <a:ext cx="3139135" cy="2871216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18000"/>
              </a:lnSpc>
            </a:pPr>
            <a:r>
              <a:rPr sz="1350" b="0" i="0">
                <a:solidFill>
                  <a:srgbClr val="B3C2BD"/>
                </a:solidFill>
                <a:latin typeface="Barlow"/>
              </a:rPr>
              <a:t>66 leads, +22% vs August.</a:t>
            </a:r>
          </a:p>
          <a:p>
            <a:pPr algn="l">
              <a:lnSpc>
                <a:spcPct val="118000"/>
              </a:lnSpc>
              <a:spcBef>
                <a:spcPts val="742"/>
              </a:spcBef>
            </a:pPr>
            <a:r>
              <a:rPr sz="1350" b="0" i="0">
                <a:solidFill>
                  <a:srgbClr val="B3C2BD"/>
                </a:solidFill>
                <a:latin typeface="Barlow"/>
              </a:rPr>
              <a:t>Give it budget before testing anything new.</a:t>
            </a:r>
          </a:p>
          <a:p>
            <a:pPr algn="l">
              <a:lnSpc>
                <a:spcPct val="118000"/>
              </a:lnSpc>
              <a:spcBef>
                <a:spcPts val="742"/>
              </a:spcBef>
            </a:pPr>
            <a:r>
              <a:rPr sz="1350" b="0" i="0">
                <a:solidFill>
                  <a:srgbClr val="B3C2BD"/>
                </a:solidFill>
                <a:latin typeface="Barlow"/>
              </a:rPr>
              <a:t>RSA - Book Online Today is big but fatiguing. Refresh it next.</a:t>
            </a:r>
          </a:p>
        </p:txBody>
      </p:sp>
      <p:sp>
        <p:nvSpPr>
          <p:cNvPr id="73" name="TextBox 72"/>
          <p:cNvSpPr txBox="1"/>
          <p:nvPr/>
        </p:nvSpPr>
        <p:spPr>
          <a:xfrm>
            <a:off x="566928" y="6437376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00" b="0" i="0">
                <a:solidFill>
                  <a:srgbClr val="859791"/>
                </a:solidFill>
                <a:latin typeface="Barlow Condensed"/>
              </a:rPr>
              <a:t>Ad creative performance, Northwind Dental</a:t>
            </a:r>
          </a:p>
        </p:txBody>
      </p:sp>
      <p:sp>
        <p:nvSpPr>
          <p:cNvPr id="74" name="TextBox 73"/>
          <p:cNvSpPr txBox="1"/>
          <p:nvPr/>
        </p:nvSpPr>
        <p:spPr>
          <a:xfrm>
            <a:off x="9795967" y="6437376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00" b="0" i="0">
                <a:solidFill>
                  <a:srgbClr val="859791"/>
                </a:solidFill>
                <a:latin typeface="Barlow Condensed"/>
              </a:rPr>
              <a:t>6 / 9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5110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20624"/>
            <a:ext cx="11057839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00" b="1" i="0">
                <a:solidFill>
                  <a:srgbClr val="47A58E"/>
                </a:solidFill>
                <a:latin typeface="Barlow"/>
              </a:rPr>
              <a:t>Next steps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7839" cy="57302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3400" b="1" i="0">
                <a:solidFill>
                  <a:srgbClr val="F3F5F8"/>
                </a:solidFill>
                <a:latin typeface="Barlow"/>
              </a:rPr>
              <a:t>What to do </a:t>
            </a:r>
            <a:r>
              <a:rPr sz="3400" b="1" i="0">
                <a:solidFill>
                  <a:srgbClr val="47A58E"/>
                </a:solidFill>
                <a:latin typeface="Barlow"/>
              </a:rPr>
              <a:t>next</a:t>
            </a:r>
            <a:r>
              <a:rPr sz="3400" b="1" i="0">
                <a:solidFill>
                  <a:srgbClr val="F3F5F8"/>
                </a:solidFill>
                <a:latin typeface="Barlow"/>
              </a:rPr>
              <a:t>.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66928" y="1505712"/>
            <a:ext cx="5437480" cy="2194560"/>
          </a:xfrm>
          <a:prstGeom prst="roundRect">
            <a:avLst>
              <a:gd name="adj" fmla="val 6666"/>
            </a:avLst>
          </a:prstGeom>
          <a:solidFill>
            <a:srgbClr val="0C1A16"/>
          </a:solidFill>
          <a:ln w="9525">
            <a:solidFill>
              <a:srgbClr val="202D2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5" name="TextBox 4"/>
          <p:cNvSpPr txBox="1"/>
          <p:nvPr/>
        </p:nvSpPr>
        <p:spPr>
          <a:xfrm>
            <a:off x="804672" y="1706880"/>
            <a:ext cx="822960" cy="4572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2600" b="1" i="0">
                <a:solidFill>
                  <a:srgbClr val="47A58E"/>
                </a:solidFill>
                <a:latin typeface="Barlow Condensed"/>
              </a:rPr>
              <a:t>01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4672" y="2200656"/>
            <a:ext cx="4961992" cy="20116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50" b="0" i="0">
                <a:solidFill>
                  <a:srgbClr val="859791"/>
                </a:solidFill>
                <a:latin typeface="Barlow Condensed"/>
              </a:rPr>
              <a:t>This week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4672" y="2420112"/>
            <a:ext cx="4961992" cy="59436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800" b="1" i="0">
                <a:solidFill>
                  <a:srgbClr val="F3F5F8"/>
                </a:solidFill>
                <a:latin typeface="Barlow"/>
              </a:rPr>
              <a:t>Rotate fresh creative into </a:t>
            </a:r>
            <a:r>
              <a:rPr sz="1800" b="1" i="0">
                <a:solidFill>
                  <a:srgbClr val="47A58E"/>
                </a:solidFill>
                <a:latin typeface="Barlow"/>
              </a:rPr>
              <a:t>Static - $99 Whitening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04672" y="3060192"/>
            <a:ext cx="4961992" cy="219456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12000"/>
              </a:lnSpc>
            </a:pPr>
            <a:r>
              <a:rPr sz="950" b="0" i="0">
                <a:solidFill>
                  <a:srgbClr val="B3C2BD"/>
                </a:solidFill>
                <a:latin typeface="Barlow"/>
              </a:rPr>
              <a:t>Weekly leads fell three weeks in a row, from 9 to 1. Swap the hook or the offer and keep the landing page the same.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804672" y="3352800"/>
            <a:ext cx="1085850" cy="219456"/>
          </a:xfrm>
          <a:prstGeom prst="roundRect">
            <a:avLst>
              <a:gd name="adj" fmla="val 50000"/>
            </a:avLst>
          </a:prstGeom>
          <a:solidFill>
            <a:srgbClr val="2D312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" name="TextBox 9"/>
          <p:cNvSpPr txBox="1"/>
          <p:nvPr/>
        </p:nvSpPr>
        <p:spPr>
          <a:xfrm>
            <a:off x="804672" y="3352800"/>
            <a:ext cx="1085850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00" b="1" i="0">
                <a:solidFill>
                  <a:srgbClr val="F6BE5A"/>
                </a:solidFill>
                <a:latin typeface="Barlow"/>
              </a:rPr>
              <a:t>Medium impact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1981962" y="3352800"/>
            <a:ext cx="1033729" cy="219456"/>
          </a:xfrm>
          <a:prstGeom prst="roundRect">
            <a:avLst>
              <a:gd name="adj" fmla="val 50000"/>
            </a:avLst>
          </a:prstGeom>
          <a:solidFill>
            <a:srgbClr val="14242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TextBox 11"/>
          <p:cNvSpPr txBox="1"/>
          <p:nvPr/>
        </p:nvSpPr>
        <p:spPr>
          <a:xfrm>
            <a:off x="1981962" y="3352800"/>
            <a:ext cx="1033729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00" b="1" i="0">
                <a:solidFill>
                  <a:srgbClr val="B3C2BD"/>
                </a:solidFill>
                <a:latin typeface="Barlow"/>
              </a:rPr>
              <a:t>Medium effort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187288" y="1505712"/>
            <a:ext cx="5437480" cy="2194560"/>
          </a:xfrm>
          <a:prstGeom prst="roundRect">
            <a:avLst>
              <a:gd name="adj" fmla="val 6666"/>
            </a:avLst>
          </a:prstGeom>
          <a:solidFill>
            <a:srgbClr val="0C1A16"/>
          </a:solidFill>
          <a:ln w="9525">
            <a:solidFill>
              <a:srgbClr val="202D2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4" name="TextBox 13"/>
          <p:cNvSpPr txBox="1"/>
          <p:nvPr/>
        </p:nvSpPr>
        <p:spPr>
          <a:xfrm>
            <a:off x="6425032" y="1706880"/>
            <a:ext cx="822960" cy="4572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2600" b="1" i="0">
                <a:solidFill>
                  <a:srgbClr val="47A58E"/>
                </a:solidFill>
                <a:latin typeface="Barlow Condensed"/>
              </a:rPr>
              <a:t>02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425032" y="2200656"/>
            <a:ext cx="4961992" cy="20116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50" b="0" i="0">
                <a:solidFill>
                  <a:srgbClr val="859791"/>
                </a:solidFill>
                <a:latin typeface="Barlow Condensed"/>
              </a:rPr>
              <a:t>This month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425032" y="2420112"/>
            <a:ext cx="4961992" cy="32004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800" b="1" i="0">
                <a:solidFill>
                  <a:srgbClr val="F3F5F8"/>
                </a:solidFill>
                <a:latin typeface="Barlow"/>
              </a:rPr>
              <a:t>Give </a:t>
            </a:r>
            <a:r>
              <a:rPr sz="1800" b="1" i="0">
                <a:solidFill>
                  <a:srgbClr val="47A58E"/>
                </a:solidFill>
                <a:latin typeface="Barlow"/>
              </a:rPr>
              <a:t>RSA - Northwind Official</a:t>
            </a:r>
            <a:r>
              <a:rPr sz="1800" b="1" i="0">
                <a:solidFill>
                  <a:srgbClr val="F3F5F8"/>
                </a:solidFill>
                <a:latin typeface="Barlow"/>
              </a:rPr>
              <a:t> more budget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425032" y="2785872"/>
            <a:ext cx="4961992" cy="493776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12000"/>
              </a:lnSpc>
            </a:pPr>
            <a:r>
              <a:rPr sz="1250" b="0" i="0">
                <a:solidFill>
                  <a:srgbClr val="B3C2BD"/>
                </a:solidFill>
                <a:latin typeface="Barlow"/>
              </a:rPr>
              <a:t>It brings leads at $12.62, the lowest cost of any creative with 5 or more leads.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425032" y="3352800"/>
            <a:ext cx="902056" cy="219456"/>
          </a:xfrm>
          <a:prstGeom prst="roundRect">
            <a:avLst>
              <a:gd name="adj" fmla="val 50000"/>
            </a:avLst>
          </a:prstGeom>
          <a:solidFill>
            <a:srgbClr val="302A2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9" name="TextBox 18"/>
          <p:cNvSpPr txBox="1"/>
          <p:nvPr/>
        </p:nvSpPr>
        <p:spPr>
          <a:xfrm>
            <a:off x="6425032" y="3352800"/>
            <a:ext cx="902056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00" b="1" i="0">
                <a:solidFill>
                  <a:srgbClr val="FF7B7B"/>
                </a:solidFill>
                <a:latin typeface="Barlow"/>
              </a:rPr>
              <a:t>High impact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418527" y="3352800"/>
            <a:ext cx="844448" cy="219456"/>
          </a:xfrm>
          <a:prstGeom prst="roundRect">
            <a:avLst>
              <a:gd name="adj" fmla="val 50000"/>
            </a:avLst>
          </a:prstGeom>
          <a:solidFill>
            <a:srgbClr val="14242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7418527" y="3352800"/>
            <a:ext cx="844448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00" b="1" i="0">
                <a:solidFill>
                  <a:srgbClr val="B3C2BD"/>
                </a:solidFill>
                <a:latin typeface="Barlow"/>
              </a:rPr>
              <a:t>Low effort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566928" y="3883152"/>
            <a:ext cx="5437480" cy="2194560"/>
          </a:xfrm>
          <a:prstGeom prst="roundRect">
            <a:avLst>
              <a:gd name="adj" fmla="val 6666"/>
            </a:avLst>
          </a:prstGeom>
          <a:solidFill>
            <a:srgbClr val="0C1A16"/>
          </a:solidFill>
          <a:ln w="9525">
            <a:solidFill>
              <a:srgbClr val="202D2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3" name="TextBox 22"/>
          <p:cNvSpPr txBox="1"/>
          <p:nvPr/>
        </p:nvSpPr>
        <p:spPr>
          <a:xfrm>
            <a:off x="804672" y="4084320"/>
            <a:ext cx="822960" cy="4572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2600" b="1" i="0">
                <a:solidFill>
                  <a:srgbClr val="47A58E"/>
                </a:solidFill>
                <a:latin typeface="Barlow Condensed"/>
              </a:rPr>
              <a:t>03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04672" y="4578096"/>
            <a:ext cx="4961992" cy="20116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50" b="0" i="0">
                <a:solidFill>
                  <a:srgbClr val="859791"/>
                </a:solidFill>
                <a:latin typeface="Barlow Condensed"/>
              </a:rPr>
              <a:t>This month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04672" y="4797552"/>
            <a:ext cx="4961992" cy="32004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800" b="1" i="0">
                <a:solidFill>
                  <a:srgbClr val="F3F5F8"/>
                </a:solidFill>
                <a:latin typeface="Barlow"/>
              </a:rPr>
              <a:t>Rework </a:t>
            </a:r>
            <a:r>
              <a:rPr sz="1800" b="1" i="0">
                <a:solidFill>
                  <a:srgbClr val="47A58E"/>
                </a:solidFill>
                <a:latin typeface="Barlow"/>
              </a:rPr>
              <a:t>RSA - Implants Done in One Place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804672" y="5163312"/>
            <a:ext cx="4961992" cy="493776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12000"/>
              </a:lnSpc>
            </a:pPr>
            <a:r>
              <a:rPr sz="1250" b="0" i="0">
                <a:solidFill>
                  <a:srgbClr val="B3C2BD"/>
                </a:solidFill>
                <a:latin typeface="Barlow"/>
              </a:rPr>
              <a:t>It moved −16% vs August, the slowest of your creatives (the best grew +122%). Test a new hook against it.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804672" y="5730240"/>
            <a:ext cx="1085850" cy="219456"/>
          </a:xfrm>
          <a:prstGeom prst="roundRect">
            <a:avLst>
              <a:gd name="adj" fmla="val 50000"/>
            </a:avLst>
          </a:prstGeom>
          <a:solidFill>
            <a:srgbClr val="2D312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8" name="TextBox 27"/>
          <p:cNvSpPr txBox="1"/>
          <p:nvPr/>
        </p:nvSpPr>
        <p:spPr>
          <a:xfrm>
            <a:off x="804672" y="5730240"/>
            <a:ext cx="1085850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00" b="1" i="0">
                <a:solidFill>
                  <a:srgbClr val="F6BE5A"/>
                </a:solidFill>
                <a:latin typeface="Barlow"/>
              </a:rPr>
              <a:t>Medium impact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1981962" y="5730240"/>
            <a:ext cx="1033729" cy="219456"/>
          </a:xfrm>
          <a:prstGeom prst="roundRect">
            <a:avLst>
              <a:gd name="adj" fmla="val 50000"/>
            </a:avLst>
          </a:prstGeom>
          <a:solidFill>
            <a:srgbClr val="14242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0" name="TextBox 29"/>
          <p:cNvSpPr txBox="1"/>
          <p:nvPr/>
        </p:nvSpPr>
        <p:spPr>
          <a:xfrm>
            <a:off x="1981962" y="5730240"/>
            <a:ext cx="1033729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00" b="1" i="0">
                <a:solidFill>
                  <a:srgbClr val="B3C2BD"/>
                </a:solidFill>
                <a:latin typeface="Barlow"/>
              </a:rPr>
              <a:t>Medium effort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566928" y="6437376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00" b="0" i="0">
                <a:solidFill>
                  <a:srgbClr val="859791"/>
                </a:solidFill>
                <a:latin typeface="Barlow Condensed"/>
              </a:rPr>
              <a:t>Ad creative performance, Northwind Dental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9795967" y="6437376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00" b="0" i="0">
                <a:solidFill>
                  <a:srgbClr val="859791"/>
                </a:solidFill>
                <a:latin typeface="Barlow Condensed"/>
              </a:rPr>
              <a:t>7 / 9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0B2E26"/>
            </a:gs>
            <a:gs pos="70000">
              <a:srgbClr val="05110E"/>
            </a:gs>
            <a:gs pos="100000">
              <a:srgbClr val="05110E"/>
            </a:gs>
          </a:gsLst>
          <a:lin ang="27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914400"/>
            <a:ext cx="9144000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00" b="1" i="0">
                <a:solidFill>
                  <a:srgbClr val="47A58E"/>
                </a:solidFill>
                <a:latin typeface="Barlow"/>
              </a:rPr>
              <a:t>The creatives in one line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1207008"/>
            <a:ext cx="11057839" cy="122732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2000"/>
              </a:lnSpc>
            </a:pPr>
            <a:r>
              <a:rPr sz="4000" b="1" i="0">
                <a:solidFill>
                  <a:srgbClr val="F3F5F8"/>
                </a:solidFill>
                <a:latin typeface="Barlow"/>
              </a:rPr>
              <a:t>Next: refresh </a:t>
            </a:r>
            <a:r>
              <a:rPr sz="4000" b="1" i="0">
                <a:solidFill>
                  <a:srgbClr val="47A58E"/>
                </a:solidFill>
                <a:latin typeface="Barlow"/>
              </a:rPr>
              <a:t>Static - $99 Whitening</a:t>
            </a:r>
            <a:r>
              <a:rPr sz="4000" b="1" i="0">
                <a:solidFill>
                  <a:srgbClr val="F3F5F8"/>
                </a:solidFill>
                <a:latin typeface="Barlow"/>
              </a:rPr>
              <a:t>. Its weekly leads are down from 9 to 1.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566928" y="2845816"/>
            <a:ext cx="2593010" cy="0"/>
          </a:xfrm>
          <a:prstGeom prst="line">
            <a:avLst/>
          </a:prstGeom>
          <a:ln w="12700">
            <a:solidFill>
              <a:srgbClr val="202D2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566928" y="2982976"/>
            <a:ext cx="259301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00" b="0" i="0">
                <a:solidFill>
                  <a:srgbClr val="859791"/>
                </a:solidFill>
                <a:latin typeface="Barlow Condensed"/>
              </a:rPr>
              <a:t>Creative leads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66928" y="3229864"/>
            <a:ext cx="2593010" cy="54864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3600" b="1" i="0">
                <a:solidFill>
                  <a:srgbClr val="F3F5F8"/>
                </a:solidFill>
                <a:latin typeface="Barlow Condensed"/>
              </a:rPr>
              <a:t>669</a:t>
            </a:r>
          </a:p>
        </p:txBody>
      </p:sp>
      <p:cxnSp>
        <p:nvCxnSpPr>
          <p:cNvPr id="7" name="Connector 6"/>
          <p:cNvCxnSpPr/>
          <p:nvPr/>
        </p:nvCxnSpPr>
        <p:spPr>
          <a:xfrm>
            <a:off x="3388538" y="2845816"/>
            <a:ext cx="2593010" cy="0"/>
          </a:xfrm>
          <a:prstGeom prst="line">
            <a:avLst/>
          </a:prstGeom>
          <a:ln w="12700">
            <a:solidFill>
              <a:srgbClr val="202D2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3388538" y="2982976"/>
            <a:ext cx="259301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00" b="0" i="0">
                <a:solidFill>
                  <a:srgbClr val="859791"/>
                </a:solidFill>
                <a:latin typeface="Barlow Condensed"/>
              </a:rPr>
              <a:t>Creatives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388538" y="3229864"/>
            <a:ext cx="2593010" cy="54864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3600" b="1" i="0">
                <a:solidFill>
                  <a:srgbClr val="F3F5F8"/>
                </a:solidFill>
                <a:latin typeface="Barlow Condensed"/>
              </a:rPr>
              <a:t>21</a:t>
            </a:r>
          </a:p>
        </p:txBody>
      </p:sp>
      <p:cxnSp>
        <p:nvCxnSpPr>
          <p:cNvPr id="10" name="Connector 9"/>
          <p:cNvCxnSpPr/>
          <p:nvPr/>
        </p:nvCxnSpPr>
        <p:spPr>
          <a:xfrm>
            <a:off x="6210148" y="2845816"/>
            <a:ext cx="2593009" cy="0"/>
          </a:xfrm>
          <a:prstGeom prst="line">
            <a:avLst/>
          </a:prstGeom>
          <a:ln w="12700">
            <a:solidFill>
              <a:srgbClr val="202D2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6210148" y="2982976"/>
            <a:ext cx="259301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00" b="0" i="0">
                <a:solidFill>
                  <a:srgbClr val="859791"/>
                </a:solidFill>
                <a:latin typeface="Barlow Condensed"/>
              </a:rPr>
              <a:t>Top creative share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210148" y="3229864"/>
            <a:ext cx="2593010" cy="54864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3600" b="1" i="0">
                <a:solidFill>
                  <a:srgbClr val="F3F5F8"/>
                </a:solidFill>
                <a:latin typeface="Barlow Condensed"/>
              </a:rPr>
              <a:t>10%</a:t>
            </a:r>
          </a:p>
        </p:txBody>
      </p:sp>
      <p:cxnSp>
        <p:nvCxnSpPr>
          <p:cNvPr id="13" name="Connector 12"/>
          <p:cNvCxnSpPr/>
          <p:nvPr/>
        </p:nvCxnSpPr>
        <p:spPr>
          <a:xfrm>
            <a:off x="9031757" y="2845816"/>
            <a:ext cx="2593010" cy="0"/>
          </a:xfrm>
          <a:prstGeom prst="line">
            <a:avLst/>
          </a:prstGeom>
          <a:ln w="12700">
            <a:solidFill>
              <a:srgbClr val="202D2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9031757" y="2982976"/>
            <a:ext cx="259301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00" b="0" i="0">
                <a:solidFill>
                  <a:srgbClr val="859791"/>
                </a:solidFill>
                <a:latin typeface="Barlow Condensed"/>
              </a:rPr>
              <a:t>Cost per lead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031757" y="3229864"/>
            <a:ext cx="2593010" cy="54864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3600" b="1" i="0">
                <a:solidFill>
                  <a:srgbClr val="F3F5F8"/>
                </a:solidFill>
                <a:latin typeface="Barlow Condensed"/>
              </a:rPr>
              <a:t>$39.81</a:t>
            </a:r>
          </a:p>
        </p:txBody>
      </p:sp>
      <p:sp>
        <p:nvSpPr>
          <p:cNvPr id="16" name="Oval 15"/>
          <p:cNvSpPr/>
          <p:nvPr/>
        </p:nvSpPr>
        <p:spPr>
          <a:xfrm>
            <a:off x="576072" y="4162552"/>
            <a:ext cx="91440" cy="91440"/>
          </a:xfrm>
          <a:prstGeom prst="ellipse">
            <a:avLst/>
          </a:prstGeom>
          <a:solidFill>
            <a:srgbClr val="47A58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795528" y="4080256"/>
            <a:ext cx="10783519" cy="29260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400" b="0" i="0">
                <a:solidFill>
                  <a:srgbClr val="B3C2BD"/>
                </a:solidFill>
                <a:latin typeface="Barlow"/>
              </a:rPr>
              <a:t>RSA - Same Day Emergency Care led with 66 leads.</a:t>
            </a:r>
          </a:p>
        </p:txBody>
      </p:sp>
      <p:sp>
        <p:nvSpPr>
          <p:cNvPr id="18" name="Oval 17"/>
          <p:cNvSpPr/>
          <p:nvPr/>
        </p:nvSpPr>
        <p:spPr>
          <a:xfrm>
            <a:off x="576072" y="4510024"/>
            <a:ext cx="91440" cy="91440"/>
          </a:xfrm>
          <a:prstGeom prst="ellipse">
            <a:avLst/>
          </a:prstGeom>
          <a:solidFill>
            <a:srgbClr val="47A58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795528" y="4427728"/>
            <a:ext cx="10783519" cy="29260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400" b="0" i="0">
                <a:solidFill>
                  <a:srgbClr val="B3C2BD"/>
                </a:solidFill>
                <a:latin typeface="Barlow"/>
              </a:rPr>
              <a:t>4 creatives fatiguing: Static - $99 Whitening, RSA - Book Online Today, RSA - New Patients Welcome, and 1 more.</a:t>
            </a:r>
          </a:p>
        </p:txBody>
      </p:sp>
      <p:sp>
        <p:nvSpPr>
          <p:cNvPr id="20" name="Oval 19"/>
          <p:cNvSpPr/>
          <p:nvPr/>
        </p:nvSpPr>
        <p:spPr>
          <a:xfrm>
            <a:off x="576072" y="4857496"/>
            <a:ext cx="91440" cy="91440"/>
          </a:xfrm>
          <a:prstGeom prst="ellipse">
            <a:avLst/>
          </a:prstGeom>
          <a:solidFill>
            <a:srgbClr val="47A58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795528" y="4775200"/>
            <a:ext cx="10783519" cy="29260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400" b="0" i="0">
                <a:solidFill>
                  <a:srgbClr val="B3C2BD"/>
                </a:solidFill>
                <a:latin typeface="Barlow"/>
              </a:rPr>
              <a:t>95% of paid leads carried utm_content.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66928" y="6437376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00" b="0" i="0">
                <a:solidFill>
                  <a:srgbClr val="859791"/>
                </a:solidFill>
                <a:latin typeface="Barlow Condensed"/>
              </a:rPr>
              <a:t>Ad creative performance, Northwind Dental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9795967" y="6437376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00" b="0" i="0">
                <a:solidFill>
                  <a:srgbClr val="859791"/>
                </a:solidFill>
                <a:latin typeface="Barlow Condensed"/>
              </a:rPr>
              <a:t>8 / 9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5110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20624"/>
            <a:ext cx="11057839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00" b="1" i="0">
                <a:solidFill>
                  <a:srgbClr val="47A58E"/>
                </a:solidFill>
                <a:latin typeface="Barlow"/>
              </a:rPr>
              <a:t>Method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7839" cy="57302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3400" b="1" i="0">
                <a:solidFill>
                  <a:srgbClr val="F3F5F8"/>
                </a:solidFill>
                <a:latin typeface="Barlow"/>
              </a:rPr>
              <a:t>How we built this </a:t>
            </a:r>
            <a:r>
              <a:rPr sz="3400" b="1" i="0">
                <a:solidFill>
                  <a:srgbClr val="47A58E"/>
                </a:solidFill>
                <a:latin typeface="Barlow"/>
              </a:rPr>
              <a:t>report</a:t>
            </a:r>
            <a:r>
              <a:rPr sz="3400" b="1" i="0">
                <a:solidFill>
                  <a:srgbClr val="F3F5F8"/>
                </a:solidFill>
                <a:latin typeface="Barlow"/>
              </a:rPr>
              <a:t>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1597152"/>
            <a:ext cx="9601200" cy="4730496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20000"/>
              </a:lnSpc>
            </a:pPr>
            <a:r>
              <a:rPr sz="1300" b="0" i="0">
                <a:solidFill>
                  <a:srgbClr val="B3C2BD"/>
                </a:solidFill>
                <a:latin typeface="Barlow"/>
              </a:rPr>
              <a:t>•  Creatives are utm_content values on paid leads, meaning a paid medium or an ad click ID (669 of 702). Case and punctuation are ignored, so Hero_CTA and hero-cta count once.</a:t>
            </a:r>
          </a:p>
          <a:p>
            <a:pPr algn="l">
              <a:lnSpc>
                <a:spcPct val="120000"/>
              </a:lnSpc>
              <a:spcBef>
                <a:spcPts val="715"/>
              </a:spcBef>
            </a:pPr>
            <a:r>
              <a:rPr sz="1300" b="0" i="0">
                <a:solidFill>
                  <a:srgbClr val="B3C2BD"/>
                </a:solidFill>
                <a:latin typeface="Barlow"/>
              </a:rPr>
              <a:t>•  Weeks are full 7-day windows ending Sep 30. Fatiguing means weekly leads fell three weeks in a row, or the latest week is more than 40% below the creative's first week with leads (4 or more).</a:t>
            </a:r>
          </a:p>
          <a:p>
            <a:pPr algn="l">
              <a:lnSpc>
                <a:spcPct val="120000"/>
              </a:lnSpc>
              <a:spcBef>
                <a:spcPts val="715"/>
              </a:spcBef>
            </a:pPr>
            <a:r>
              <a:rPr sz="1300" b="0" i="0">
                <a:solidFill>
                  <a:srgbClr val="B3C2BD"/>
                </a:solidFill>
                <a:latin typeface="Barlow"/>
              </a:rPr>
              <a:t>•  Spend: $27.9K from September 2026. Matched to creatives where the ad name equals utm_content.</a:t>
            </a:r>
          </a:p>
          <a:p>
            <a:pPr algn="l">
              <a:lnSpc>
                <a:spcPct val="120000"/>
              </a:lnSpc>
              <a:spcBef>
                <a:spcPts val="715"/>
              </a:spcBef>
            </a:pPr>
            <a:r>
              <a:rPr sz="1300" b="0" i="0">
                <a:solidFill>
                  <a:srgbClr val="B3C2BD"/>
                </a:solidFill>
                <a:latin typeface="Barlow"/>
              </a:rPr>
              <a:t>•  Cost per lead in the summary divides all ad spend by all 702 paid leads.</a:t>
            </a:r>
          </a:p>
          <a:p>
            <a:pPr algn="l">
              <a:lnSpc>
                <a:spcPct val="120000"/>
              </a:lnSpc>
              <a:spcBef>
                <a:spcPts val="715"/>
              </a:spcBef>
            </a:pPr>
            <a:r>
              <a:rPr sz="1300" b="0" i="0">
                <a:solidFill>
                  <a:srgbClr val="B3C2BD"/>
                </a:solidFill>
                <a:latin typeface="Barlow"/>
              </a:rPr>
              <a:t>•  Changes compare September 2026 with August.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66928" y="6437376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00" b="0" i="0">
                <a:solidFill>
                  <a:srgbClr val="859791"/>
                </a:solidFill>
                <a:latin typeface="Barlow Condensed"/>
              </a:rPr>
              <a:t>Ad creative performance, Northwind Dental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795967" y="6437376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00" b="0" i="0">
                <a:solidFill>
                  <a:srgbClr val="859791"/>
                </a:solidFill>
                <a:latin typeface="Barlow Condensed"/>
              </a:rPr>
              <a:t>9 / 9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